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90" r:id="rId3"/>
    <p:sldId id="258" r:id="rId4"/>
    <p:sldId id="291" r:id="rId5"/>
    <p:sldId id="259" r:id="rId6"/>
    <p:sldId id="293" r:id="rId7"/>
    <p:sldId id="260" r:id="rId8"/>
    <p:sldId id="294" r:id="rId9"/>
    <p:sldId id="262" r:id="rId10"/>
    <p:sldId id="261" r:id="rId11"/>
    <p:sldId id="295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1" r:id="rId20"/>
    <p:sldId id="296" r:id="rId21"/>
    <p:sldId id="272" r:id="rId22"/>
    <p:sldId id="274" r:id="rId23"/>
    <p:sldId id="297" r:id="rId24"/>
    <p:sldId id="276" r:id="rId25"/>
    <p:sldId id="298" r:id="rId26"/>
    <p:sldId id="277" r:id="rId27"/>
    <p:sldId id="299" r:id="rId28"/>
    <p:sldId id="278" r:id="rId29"/>
    <p:sldId id="300" r:id="rId30"/>
    <p:sldId id="281" r:id="rId31"/>
    <p:sldId id="279" r:id="rId32"/>
    <p:sldId id="301" r:id="rId33"/>
    <p:sldId id="280" r:id="rId34"/>
    <p:sldId id="282" r:id="rId35"/>
    <p:sldId id="302" r:id="rId36"/>
    <p:sldId id="283" r:id="rId37"/>
    <p:sldId id="284" r:id="rId38"/>
    <p:sldId id="303" r:id="rId39"/>
    <p:sldId id="285" r:id="rId40"/>
    <p:sldId id="292" r:id="rId41"/>
    <p:sldId id="289" r:id="rId42"/>
    <p:sldId id="305" r:id="rId4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000000"/>
    <a:srgbClr val="FFFFFF"/>
    <a:srgbClr val="0066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892" autoAdjust="0"/>
  </p:normalViewPr>
  <p:slideViewPr>
    <p:cSldViewPr>
      <p:cViewPr>
        <p:scale>
          <a:sx n="70" d="100"/>
          <a:sy n="70" d="100"/>
        </p:scale>
        <p:origin x="-1164" y="-28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F99BF3-E4B9-474B-9C10-A283669E72FC}" type="datetimeFigureOut">
              <a:rPr lang="en-US" smtClean="0"/>
              <a:pPr/>
              <a:t>1/25/2015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BD3020-58AE-4D2D-BD3C-06E2B91C558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Giving a TED Talk is often characterized as “giving the talk of your life.” </a:t>
            </a:r>
            <a:endParaRPr lang="fa-IR" dirty="0" smtClean="0"/>
          </a:p>
          <a:p>
            <a:r>
              <a:rPr lang="fa-IR" dirty="0" smtClean="0"/>
              <a:t>بسیاری از سخنرانان رویدادهای تد و تداکس معتقدند،</a:t>
            </a:r>
          </a:p>
          <a:p>
            <a:r>
              <a:rPr lang="fa-IR" dirty="0" smtClean="0"/>
              <a:t>سخنرانی در این رویداد</a:t>
            </a:r>
          </a:p>
          <a:p>
            <a:pPr lvl="1"/>
            <a:r>
              <a:rPr lang="fa-IR" dirty="0" smtClean="0"/>
              <a:t>بزرگ‌ترین ارائه درباره زندگی‌شان است.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BD3020-58AE-4D2D-BD3C-06E2B91C558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BD3020-58AE-4D2D-BD3C-06E2B91C5588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BD3020-58AE-4D2D-BD3C-06E2B91C5588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BD3020-58AE-4D2D-BD3C-06E2B91C5588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BD3020-58AE-4D2D-BD3C-06E2B91C5588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BD3020-58AE-4D2D-BD3C-06E2B91C558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BD3020-58AE-4D2D-BD3C-06E2B91C5588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BD3020-58AE-4D2D-BD3C-06E2B91C5588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BD3020-58AE-4D2D-BD3C-06E2B91C5588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BD3020-58AE-4D2D-BD3C-06E2B91C5588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BD3020-58AE-4D2D-BD3C-06E2B91C5588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BD3020-58AE-4D2D-BD3C-06E2B91C5588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BD3020-58AE-4D2D-BD3C-06E2B91C5588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BD3020-58AE-4D2D-BD3C-06E2B91C5588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BD3020-58AE-4D2D-BD3C-06E2B91C5588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BD3020-58AE-4D2D-BD3C-06E2B91C5588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BD3020-58AE-4D2D-BD3C-06E2B91C5588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BD3020-58AE-4D2D-BD3C-06E2B91C5588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BD3020-58AE-4D2D-BD3C-06E2B91C5588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BD3020-58AE-4D2D-BD3C-06E2B91C5588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BD3020-58AE-4D2D-BD3C-06E2B91C5588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BD3020-58AE-4D2D-BD3C-06E2B91C5588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a-I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BD3020-58AE-4D2D-BD3C-06E2B91C5588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BD3020-58AE-4D2D-BD3C-06E2B91C5588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BD3020-58AE-4D2D-BD3C-06E2B91C5588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https://www.linkedin.com/pulse/20130222153141-1131485-secrets-from-a-ted2013-speaker-preparing-for-the-talk-of-one-s-life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BD3020-58AE-4D2D-BD3C-06E2B91C5588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BD3020-58AE-4D2D-BD3C-06E2B91C5588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a-I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BD3020-58AE-4D2D-BD3C-06E2B91C558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BD3020-58AE-4D2D-BD3C-06E2B91C5588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BD3020-58AE-4D2D-BD3C-06E2B91C558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BD3020-58AE-4D2D-BD3C-06E2B91C558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BD3020-58AE-4D2D-BD3C-06E2B91C558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BD3020-58AE-4D2D-BD3C-06E2B91C5588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4A8A2-C834-4F0E-B1F8-212973E29746}" type="datetimeFigureOut">
              <a:rPr lang="en-US" smtClean="0"/>
              <a:pPr/>
              <a:t>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7DDE5-FCDB-469C-A8CF-B2DB4F5927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4A8A2-C834-4F0E-B1F8-212973E29746}" type="datetimeFigureOut">
              <a:rPr lang="en-US" smtClean="0"/>
              <a:pPr/>
              <a:t>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7DDE5-FCDB-469C-A8CF-B2DB4F5927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4A8A2-C834-4F0E-B1F8-212973E29746}" type="datetimeFigureOut">
              <a:rPr lang="en-US" smtClean="0"/>
              <a:pPr/>
              <a:t>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7DDE5-FCDB-469C-A8CF-B2DB4F5927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rtl="1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4A8A2-C834-4F0E-B1F8-212973E29746}" type="datetimeFigureOut">
              <a:rPr lang="en-US" smtClean="0"/>
              <a:pPr/>
              <a:t>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7DDE5-FCDB-469C-A8CF-B2DB4F5927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4A8A2-C834-4F0E-B1F8-212973E29746}" type="datetimeFigureOut">
              <a:rPr lang="en-US" smtClean="0"/>
              <a:pPr/>
              <a:t>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7DDE5-FCDB-469C-A8CF-B2DB4F5927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4A8A2-C834-4F0E-B1F8-212973E29746}" type="datetimeFigureOut">
              <a:rPr lang="en-US" smtClean="0"/>
              <a:pPr/>
              <a:t>1/25/2015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7DDE5-FCDB-469C-A8CF-B2DB4F5927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4A8A2-C834-4F0E-B1F8-212973E29746}" type="datetimeFigureOut">
              <a:rPr lang="en-US" smtClean="0"/>
              <a:pPr/>
              <a:t>1/25/2015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7DDE5-FCDB-469C-A8CF-B2DB4F5927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4A8A2-C834-4F0E-B1F8-212973E29746}" type="datetimeFigureOut">
              <a:rPr lang="en-US" smtClean="0"/>
              <a:pPr/>
              <a:t>1/25/2015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7DDE5-FCDB-469C-A8CF-B2DB4F5927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4A8A2-C834-4F0E-B1F8-212973E29746}" type="datetimeFigureOut">
              <a:rPr lang="en-US" smtClean="0"/>
              <a:pPr/>
              <a:t>1/25/2015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7DDE5-FCDB-469C-A8CF-B2DB4F5927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4A8A2-C834-4F0E-B1F8-212973E29746}" type="datetimeFigureOut">
              <a:rPr lang="en-US" smtClean="0"/>
              <a:pPr/>
              <a:t>1/25/2015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7DDE5-FCDB-469C-A8CF-B2DB4F5927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4A8A2-C834-4F0E-B1F8-212973E29746}" type="datetimeFigureOut">
              <a:rPr lang="en-US" smtClean="0"/>
              <a:pPr/>
              <a:t>1/25/2015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7DDE5-FCDB-469C-A8CF-B2DB4F5927E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4A8A2-C834-4F0E-B1F8-212973E29746}" type="datetimeFigureOut">
              <a:rPr lang="en-US" smtClean="0"/>
              <a:pPr/>
              <a:t>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7DDE5-FCDB-469C-A8CF-B2DB4F5927E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tedxnaghshjahan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www.facebook.com/tedxnaghshejahan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hyperlink" Target="http://instagram.com/tedxnaghshejahan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instagram.com/tedxnaghshejahan" TargetMode="External"/><Relationship Id="rId3" Type="http://schemas.openxmlformats.org/officeDocument/2006/relationships/image" Target="../media/image4.png"/><Relationship Id="rId7" Type="http://schemas.openxmlformats.org/officeDocument/2006/relationships/hyperlink" Target="https://twitter.com/tedxnaghshjahan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acebook.com/tedxnaghshejahan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slideshare.net/mahdi.nasseri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E:\TEDx2Insta\3027606-poster-p-ted-01.jpg"/>
          <p:cNvPicPr>
            <a:picLocks noChangeAspect="1" noChangeArrowheads="1"/>
          </p:cNvPicPr>
          <p:nvPr/>
        </p:nvPicPr>
        <p:blipFill>
          <a:blip r:embed="rId2" cstate="print">
            <a:lum contrast="-20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1" y="1840290"/>
            <a:ext cx="9144000" cy="1569660"/>
          </a:xfrm>
          <a:prstGeom prst="rect">
            <a:avLst/>
          </a:prstGeom>
          <a:solidFill>
            <a:schemeClr val="tx1">
              <a:alpha val="69804"/>
            </a:scheme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9600" dirty="0" smtClean="0">
                <a:solidFill>
                  <a:srgbClr val="C00000"/>
                </a:solidFill>
                <a:latin typeface="XM Vahid" pitchFamily="2" charset="-78"/>
                <a:cs typeface="B Titr" pitchFamily="2" charset="-78"/>
              </a:rPr>
              <a:t>تداکس</a:t>
            </a:r>
            <a:endParaRPr lang="en-US" sz="4800" dirty="0">
              <a:solidFill>
                <a:srgbClr val="C00000"/>
              </a:solidFill>
              <a:latin typeface="XM Vahid" pitchFamily="2" charset="-78"/>
              <a:cs typeface="B Titr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535020"/>
            <a:ext cx="2743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solidFill>
                  <a:srgbClr val="FFFF00"/>
                </a:solidFill>
                <a:latin typeface="XB Roya" pitchFamily="2" charset="-78"/>
                <a:cs typeface="XB Roya" pitchFamily="2" charset="-78"/>
              </a:rPr>
              <a:t>داشته باشیم؟</a:t>
            </a:r>
            <a:endParaRPr lang="en-US" sz="3200" dirty="0">
              <a:solidFill>
                <a:srgbClr val="FFFF00"/>
              </a:solidFill>
              <a:latin typeface="XB Roya" pitchFamily="2" charset="-78"/>
              <a:cs typeface="XB Roya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19800" y="1962150"/>
            <a:ext cx="3352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solidFill>
                  <a:srgbClr val="FFFF00"/>
                </a:solidFill>
                <a:latin typeface="XB Roya" pitchFamily="2" charset="-78"/>
                <a:cs typeface="XB Roya" pitchFamily="2" charset="-78"/>
              </a:rPr>
              <a:t>چگونه یک </a:t>
            </a:r>
          </a:p>
          <a:p>
            <a:pPr algn="ctr" rtl="1"/>
            <a:r>
              <a:rPr lang="fa-I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XB Roya" pitchFamily="2" charset="-78"/>
                <a:cs typeface="XB Roya" pitchFamily="2" charset="-78"/>
              </a:rPr>
              <a:t>سخنرانی موفق </a:t>
            </a:r>
            <a:r>
              <a:rPr lang="fa-IR" sz="3200" dirty="0" smtClean="0">
                <a:solidFill>
                  <a:srgbClr val="FFFF00"/>
                </a:solidFill>
                <a:latin typeface="XB Roya" pitchFamily="2" charset="-78"/>
                <a:cs typeface="XB Roya" pitchFamily="2" charset="-78"/>
              </a:rPr>
              <a:t>در</a:t>
            </a:r>
            <a:endParaRPr lang="en-US" sz="3200" dirty="0" smtClean="0">
              <a:solidFill>
                <a:srgbClr val="FFFF00"/>
              </a:solidFill>
              <a:latin typeface="XB Roya" pitchFamily="2" charset="-78"/>
              <a:cs typeface="XB Roya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932860"/>
            <a:ext cx="2743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2000" dirty="0" smtClean="0">
                <a:solidFill>
                  <a:schemeClr val="bg1">
                    <a:lumMod val="75000"/>
                  </a:schemeClr>
                </a:solidFill>
                <a:cs typeface="B Yekan" pitchFamily="2" charset="-78"/>
              </a:rPr>
              <a:t>یا هر رویداد دیگری </a:t>
            </a:r>
            <a:endParaRPr lang="en-US" sz="2000" dirty="0">
              <a:solidFill>
                <a:schemeClr val="bg1">
                  <a:lumMod val="75000"/>
                </a:schemeClr>
              </a:solidFill>
              <a:cs typeface="B Yekan" pitchFamily="2" charset="-78"/>
            </a:endParaRPr>
          </a:p>
        </p:txBody>
      </p:sp>
      <p:pic>
        <p:nvPicPr>
          <p:cNvPr id="7" name="Picture 3" descr="D:\dropbox\Dropbox\work\my 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3800" y="3409950"/>
            <a:ext cx="1735594" cy="1447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TEDx2Insta\1e67d3c.jpg"/>
          <p:cNvPicPr>
            <a:picLocks noChangeAspect="1" noChangeArrowheads="1"/>
          </p:cNvPicPr>
          <p:nvPr/>
        </p:nvPicPr>
        <p:blipFill>
          <a:blip r:embed="rId2" cstate="print"/>
          <a:srcRect b="12061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066802" y="3409950"/>
            <a:ext cx="272221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0000"/>
                </a:solidFill>
                <a:latin typeface="XM Vahid" pitchFamily="2" charset="-78"/>
                <a:cs typeface="XM Vahid" pitchFamily="2" charset="-78"/>
              </a:rPr>
              <a:t>غیرمنتظره‌</a:t>
            </a:r>
            <a:endParaRPr lang="en-US" sz="5400" dirty="0">
              <a:solidFill>
                <a:srgbClr val="FF0000"/>
              </a:solidFill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2144" y="4302264"/>
            <a:ext cx="18806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XM Vahid" pitchFamily="2" charset="-78"/>
                <a:cs typeface="XM Vahid" pitchFamily="2" charset="-78"/>
              </a:rPr>
              <a:t>آغاز کنید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2" y="3376702"/>
            <a:ext cx="1148071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dirty="0" smtClean="0">
                <a:solidFill>
                  <a:srgbClr val="FFFF00"/>
                </a:solidFill>
                <a:cs typeface="B Titr" pitchFamily="2" charset="-78"/>
              </a:rPr>
              <a:t>3</a:t>
            </a:r>
            <a:endParaRPr lang="en-US" sz="11500" dirty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TEDx2Insta\1e67d3c.jpg"/>
          <p:cNvPicPr>
            <a:picLocks noChangeAspect="1" noChangeArrowheads="1"/>
          </p:cNvPicPr>
          <p:nvPr/>
        </p:nvPicPr>
        <p:blipFill>
          <a:blip r:embed="rId2" cstate="print"/>
          <a:srcRect b="12061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066802" y="3409950"/>
            <a:ext cx="272221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0000"/>
                </a:solidFill>
                <a:latin typeface="XM Vahid" pitchFamily="2" charset="-78"/>
                <a:cs typeface="XM Vahid" pitchFamily="2" charset="-78"/>
              </a:rPr>
              <a:t>غیرمنتظره‌</a:t>
            </a:r>
            <a:endParaRPr lang="en-US" sz="5400" dirty="0">
              <a:solidFill>
                <a:srgbClr val="FF0000"/>
              </a:solidFill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2144" y="4302264"/>
            <a:ext cx="18806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XM Vahid" pitchFamily="2" charset="-78"/>
                <a:cs typeface="XM Vahid" pitchFamily="2" charset="-78"/>
              </a:rPr>
              <a:t>آغاز کنید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2" y="3376702"/>
            <a:ext cx="1148071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dirty="0" smtClean="0">
                <a:solidFill>
                  <a:srgbClr val="FFFF00"/>
                </a:solidFill>
                <a:cs typeface="B Titr" pitchFamily="2" charset="-78"/>
              </a:rPr>
              <a:t>3</a:t>
            </a:r>
            <a:endParaRPr lang="en-US" sz="11500" dirty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2625864"/>
            <a:ext cx="3886200" cy="707886"/>
          </a:xfrm>
          <a:prstGeom prst="rect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sz="2000" dirty="0" smtClean="0">
                <a:solidFill>
                  <a:schemeClr val="bg1"/>
                </a:solidFill>
                <a:cs typeface="B Yekan" pitchFamily="2" charset="-78"/>
              </a:rPr>
              <a:t>هیچ شنونده‌ای نمی‌تواند نسبت به شوک اولیه یک سخنرانی بی‌تفاوت باشد</a:t>
            </a:r>
          </a:p>
        </p:txBody>
      </p:sp>
      <p:sp>
        <p:nvSpPr>
          <p:cNvPr id="9" name="Rectangle 8"/>
          <p:cNvSpPr/>
          <p:nvPr/>
        </p:nvSpPr>
        <p:spPr>
          <a:xfrm>
            <a:off x="152400" y="1863864"/>
            <a:ext cx="3886200" cy="707886"/>
          </a:xfrm>
          <a:prstGeom prst="rect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sz="2000" dirty="0" smtClean="0">
                <a:solidFill>
                  <a:schemeClr val="bg1"/>
                </a:solidFill>
                <a:cs typeface="B Yekan" pitchFamily="2" charset="-78"/>
              </a:rPr>
              <a:t>گام اول یک سخنرانی خوب، جلب توجه افراد در ثانیه‌های نخستین است.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TEDx2Insta\1e67d3c.jpg"/>
          <p:cNvPicPr>
            <a:picLocks noChangeAspect="1" noChangeArrowheads="1"/>
          </p:cNvPicPr>
          <p:nvPr/>
        </p:nvPicPr>
        <p:blipFill>
          <a:blip r:embed="rId3" cstate="print"/>
          <a:srcRect b="12061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066802" y="3409950"/>
            <a:ext cx="272221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0000"/>
                </a:solidFill>
                <a:latin typeface="XM Vahid" pitchFamily="2" charset="-78"/>
                <a:cs typeface="XM Vahid" pitchFamily="2" charset="-78"/>
              </a:rPr>
              <a:t>غیرمنتظره‌</a:t>
            </a:r>
            <a:endParaRPr lang="en-US" sz="5400" dirty="0">
              <a:solidFill>
                <a:srgbClr val="FF0000"/>
              </a:solidFill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2144" y="4302264"/>
            <a:ext cx="18806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XM Vahid" pitchFamily="2" charset="-78"/>
                <a:cs typeface="XM Vahid" pitchFamily="2" charset="-78"/>
              </a:rPr>
              <a:t>آغاز کنید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2" y="3376702"/>
            <a:ext cx="1148071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dirty="0" smtClean="0">
                <a:solidFill>
                  <a:srgbClr val="FFFF00"/>
                </a:solidFill>
                <a:cs typeface="B Titr" pitchFamily="2" charset="-78"/>
              </a:rPr>
              <a:t>3</a:t>
            </a:r>
            <a:endParaRPr lang="en-US" sz="11500" dirty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2" y="1504950"/>
            <a:ext cx="3428999" cy="400110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sz="2000" dirty="0" smtClean="0">
                <a:solidFill>
                  <a:schemeClr val="bg1"/>
                </a:solidFill>
                <a:cs typeface="B Yekan" pitchFamily="2" charset="-78"/>
              </a:rPr>
              <a:t>با یک پرسش آغاز کنید</a:t>
            </a:r>
            <a:endParaRPr lang="en-US" sz="20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33802" y="1504951"/>
            <a:ext cx="9605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Titr" pitchFamily="2" charset="-78"/>
              </a:rPr>
              <a:t>تکنیک:</a:t>
            </a:r>
            <a:endParaRPr lang="en-US" sz="2400" dirty="0">
              <a:solidFill>
                <a:schemeClr val="bg1"/>
              </a:solidFill>
              <a:cs typeface="B Titr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4800" y="2016264"/>
            <a:ext cx="3429000" cy="369332"/>
          </a:xfrm>
          <a:prstGeom prst="rect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پرسش آنها را وادار به تفکر می‌کند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04800" y="2495551"/>
            <a:ext cx="3429000" cy="646331"/>
          </a:xfrm>
          <a:prstGeom prst="rect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پرسش تفکرات کلیشه‌ای آنها را به چالش می‌کشد.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TEDx2Insta\1e67d3c.jpg"/>
          <p:cNvPicPr>
            <a:picLocks noChangeAspect="1" noChangeArrowheads="1"/>
          </p:cNvPicPr>
          <p:nvPr/>
        </p:nvPicPr>
        <p:blipFill>
          <a:blip r:embed="rId3" cstate="print"/>
          <a:srcRect b="12061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066802" y="3409950"/>
            <a:ext cx="272221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0000"/>
                </a:solidFill>
                <a:latin typeface="XM Vahid" pitchFamily="2" charset="-78"/>
                <a:cs typeface="XM Vahid" pitchFamily="2" charset="-78"/>
              </a:rPr>
              <a:t>غیرمنتظره‌</a:t>
            </a:r>
            <a:endParaRPr lang="en-US" sz="5400" dirty="0">
              <a:solidFill>
                <a:srgbClr val="FF0000"/>
              </a:solidFill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2144" y="4302264"/>
            <a:ext cx="18806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XM Vahid" pitchFamily="2" charset="-78"/>
                <a:cs typeface="XM Vahid" pitchFamily="2" charset="-78"/>
              </a:rPr>
              <a:t>آغاز کنید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2" y="3376702"/>
            <a:ext cx="1148071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dirty="0" smtClean="0">
                <a:solidFill>
                  <a:srgbClr val="FFFF00"/>
                </a:solidFill>
                <a:cs typeface="B Titr" pitchFamily="2" charset="-78"/>
              </a:rPr>
              <a:t>3</a:t>
            </a:r>
            <a:endParaRPr lang="en-US" sz="11500" dirty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2" y="1504950"/>
            <a:ext cx="3428999" cy="400110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sz="2000" dirty="0" smtClean="0">
                <a:solidFill>
                  <a:schemeClr val="bg1"/>
                </a:solidFill>
                <a:cs typeface="B Yekan" pitchFamily="2" charset="-78"/>
              </a:rPr>
              <a:t>با یک داستان آغاز کنید</a:t>
            </a:r>
            <a:endParaRPr lang="en-US" sz="20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33802" y="1504951"/>
            <a:ext cx="9605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Titr" pitchFamily="2" charset="-78"/>
              </a:rPr>
              <a:t>تکنیک:</a:t>
            </a:r>
            <a:endParaRPr lang="en-US" sz="2400" dirty="0">
              <a:solidFill>
                <a:schemeClr val="bg1"/>
              </a:solidFill>
              <a:cs typeface="B Titr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4800" y="2016265"/>
            <a:ext cx="3429000" cy="646331"/>
          </a:xfrm>
          <a:prstGeom prst="rect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شنیدن یک داستان شخصی و کوتاه برای همه جالب است.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04800" y="2724150"/>
            <a:ext cx="3429000" cy="369332"/>
          </a:xfrm>
          <a:prstGeom prst="rect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انسان‌ها ذاتا داستان را دوست دارند.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E:\TEDx2Insta\1e67d3c.jpg"/>
          <p:cNvPicPr>
            <a:picLocks noChangeAspect="1" noChangeArrowheads="1"/>
          </p:cNvPicPr>
          <p:nvPr/>
        </p:nvPicPr>
        <p:blipFill>
          <a:blip r:embed="rId3" cstate="print"/>
          <a:srcRect b="12061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066802" y="3409950"/>
            <a:ext cx="272221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0000"/>
                </a:solidFill>
                <a:latin typeface="XM Vahid" pitchFamily="2" charset="-78"/>
                <a:cs typeface="XM Vahid" pitchFamily="2" charset="-78"/>
              </a:rPr>
              <a:t>غیرمنتظره‌</a:t>
            </a:r>
            <a:endParaRPr lang="en-US" sz="5400" dirty="0">
              <a:solidFill>
                <a:srgbClr val="FF0000"/>
              </a:solidFill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2144" y="4302264"/>
            <a:ext cx="18806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XM Vahid" pitchFamily="2" charset="-78"/>
                <a:cs typeface="XM Vahid" pitchFamily="2" charset="-78"/>
              </a:rPr>
              <a:t>آغاز کنید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2" y="3376702"/>
            <a:ext cx="1148071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dirty="0" smtClean="0">
                <a:solidFill>
                  <a:srgbClr val="FFFF00"/>
                </a:solidFill>
                <a:cs typeface="B Titr" pitchFamily="2" charset="-78"/>
              </a:rPr>
              <a:t>3</a:t>
            </a:r>
            <a:endParaRPr lang="en-US" sz="11500" dirty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2" y="1504950"/>
            <a:ext cx="3428999" cy="400110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sz="2000" dirty="0" smtClean="0">
                <a:solidFill>
                  <a:schemeClr val="bg1"/>
                </a:solidFill>
                <a:cs typeface="B Yekan" pitchFamily="2" charset="-78"/>
              </a:rPr>
              <a:t>کار غیرمترقبه‌ای انجام دهید</a:t>
            </a:r>
            <a:endParaRPr lang="en-US" sz="20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33802" y="1504951"/>
            <a:ext cx="9605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Titr" pitchFamily="2" charset="-78"/>
              </a:rPr>
              <a:t>تکنیک:</a:t>
            </a:r>
            <a:endParaRPr lang="en-US" sz="2400" dirty="0">
              <a:solidFill>
                <a:schemeClr val="bg1"/>
              </a:solidFill>
              <a:cs typeface="B Titr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4800" y="2016264"/>
            <a:ext cx="3429000" cy="923330"/>
          </a:xfrm>
          <a:prstGeom prst="rect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انجام یک عمل خاص ولی مرتبط با موضوع به جای حرف زدن، یک شروع به یادماندنی خواهد بود.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E:\TEDx2Insta\1e67d3c.jpg"/>
          <p:cNvPicPr>
            <a:picLocks noChangeAspect="1" noChangeArrowheads="1"/>
          </p:cNvPicPr>
          <p:nvPr/>
        </p:nvPicPr>
        <p:blipFill>
          <a:blip r:embed="rId3" cstate="print"/>
          <a:srcRect b="12061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066802" y="3409950"/>
            <a:ext cx="272221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0000"/>
                </a:solidFill>
                <a:latin typeface="XM Vahid" pitchFamily="2" charset="-78"/>
                <a:cs typeface="XM Vahid" pitchFamily="2" charset="-78"/>
              </a:rPr>
              <a:t>غیرمنتظره‌</a:t>
            </a:r>
            <a:endParaRPr lang="en-US" sz="5400" dirty="0">
              <a:solidFill>
                <a:srgbClr val="FF0000"/>
              </a:solidFill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2144" y="4302264"/>
            <a:ext cx="18806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XM Vahid" pitchFamily="2" charset="-78"/>
                <a:cs typeface="XM Vahid" pitchFamily="2" charset="-78"/>
              </a:rPr>
              <a:t>آغاز کنید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2" y="3376702"/>
            <a:ext cx="1148071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dirty="0" smtClean="0">
                <a:solidFill>
                  <a:srgbClr val="FFFF00"/>
                </a:solidFill>
                <a:cs typeface="B Titr" pitchFamily="2" charset="-78"/>
              </a:rPr>
              <a:t>3</a:t>
            </a:r>
            <a:endParaRPr lang="en-US" sz="11500" dirty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2" y="1504950"/>
            <a:ext cx="3428999" cy="400110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sz="2000" dirty="0" smtClean="0">
                <a:solidFill>
                  <a:schemeClr val="bg1"/>
                </a:solidFill>
                <a:cs typeface="B Yekan" pitchFamily="2" charset="-78"/>
              </a:rPr>
              <a:t>حقایق تکان‌دهنده‌ای بیان کنید</a:t>
            </a:r>
            <a:endParaRPr lang="en-US" sz="20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33802" y="1504951"/>
            <a:ext cx="9605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Titr" pitchFamily="2" charset="-78"/>
              </a:rPr>
              <a:t>تکنیک:</a:t>
            </a:r>
            <a:endParaRPr lang="en-US" sz="2400" dirty="0">
              <a:solidFill>
                <a:schemeClr val="bg1"/>
              </a:solidFill>
              <a:cs typeface="B Titr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4800" y="2016264"/>
            <a:ext cx="3429000" cy="923330"/>
          </a:xfrm>
          <a:prstGeom prst="rect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یک آمار، گزارش و یا رخداد مهم ولی شنیده نشده توجه اولیه برای ادامه سخنرانی را ایجاد می‌کند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E:\TEDx2Insta\1e67d3c.jpg"/>
          <p:cNvPicPr>
            <a:picLocks noChangeAspect="1" noChangeArrowheads="1"/>
          </p:cNvPicPr>
          <p:nvPr/>
        </p:nvPicPr>
        <p:blipFill>
          <a:blip r:embed="rId3" cstate="print"/>
          <a:srcRect b="12061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066802" y="3409950"/>
            <a:ext cx="272221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0000"/>
                </a:solidFill>
                <a:latin typeface="XM Vahid" pitchFamily="2" charset="-78"/>
                <a:cs typeface="XM Vahid" pitchFamily="2" charset="-78"/>
              </a:rPr>
              <a:t>غیرمنتظره‌</a:t>
            </a:r>
            <a:endParaRPr lang="en-US" sz="5400" dirty="0">
              <a:solidFill>
                <a:srgbClr val="FF0000"/>
              </a:solidFill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2144" y="4302264"/>
            <a:ext cx="18806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XM Vahid" pitchFamily="2" charset="-78"/>
                <a:cs typeface="XM Vahid" pitchFamily="2" charset="-78"/>
              </a:rPr>
              <a:t>آغاز کنید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2" y="3376702"/>
            <a:ext cx="1148071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dirty="0" smtClean="0">
                <a:solidFill>
                  <a:srgbClr val="FFFF00"/>
                </a:solidFill>
                <a:cs typeface="B Titr" pitchFamily="2" charset="-78"/>
              </a:rPr>
              <a:t>3</a:t>
            </a:r>
            <a:endParaRPr lang="en-US" sz="11500" dirty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2" y="1504950"/>
            <a:ext cx="3428999" cy="400110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sz="2000" dirty="0" smtClean="0">
                <a:solidFill>
                  <a:schemeClr val="bg1"/>
                </a:solidFill>
                <a:cs typeface="B Yekan" pitchFamily="2" charset="-78"/>
              </a:rPr>
              <a:t>یک عبارت غیرمعمول بگویید</a:t>
            </a:r>
            <a:endParaRPr lang="en-US" sz="20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33802" y="1504951"/>
            <a:ext cx="9605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Titr" pitchFamily="2" charset="-78"/>
              </a:rPr>
              <a:t>تکنیک:</a:t>
            </a:r>
            <a:endParaRPr lang="en-US" sz="2400" dirty="0">
              <a:solidFill>
                <a:schemeClr val="bg1"/>
              </a:solidFill>
              <a:cs typeface="B Titr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4800" y="2016264"/>
            <a:ext cx="3429000" cy="923330"/>
          </a:xfrm>
          <a:prstGeom prst="rect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برملا کردن تناقضات و پارادکس‌ها، در کلیشه‌های ذهنی افراد آنها را وادار به حفظ توجه تا پایان سخنرانی می‌کند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E:\TEDx2Insta\1e67d3c.jpg"/>
          <p:cNvPicPr>
            <a:picLocks noChangeAspect="1" noChangeArrowheads="1"/>
          </p:cNvPicPr>
          <p:nvPr/>
        </p:nvPicPr>
        <p:blipFill>
          <a:blip r:embed="rId3" cstate="print"/>
          <a:srcRect b="12061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066802" y="3409950"/>
            <a:ext cx="272221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0000"/>
                </a:solidFill>
                <a:latin typeface="XM Vahid" pitchFamily="2" charset="-78"/>
                <a:cs typeface="XM Vahid" pitchFamily="2" charset="-78"/>
              </a:rPr>
              <a:t>غیرمنتظره‌</a:t>
            </a:r>
            <a:endParaRPr lang="en-US" sz="5400" dirty="0">
              <a:solidFill>
                <a:srgbClr val="FF0000"/>
              </a:solidFill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2144" y="4302264"/>
            <a:ext cx="18806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XM Vahid" pitchFamily="2" charset="-78"/>
                <a:cs typeface="XM Vahid" pitchFamily="2" charset="-78"/>
              </a:rPr>
              <a:t>آغاز کنید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2" y="3376702"/>
            <a:ext cx="1148071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dirty="0" smtClean="0">
                <a:solidFill>
                  <a:srgbClr val="FFFF00"/>
                </a:solidFill>
                <a:cs typeface="B Titr" pitchFamily="2" charset="-78"/>
              </a:rPr>
              <a:t>3</a:t>
            </a:r>
            <a:endParaRPr lang="en-US" sz="11500" dirty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2" y="1504950"/>
            <a:ext cx="3428999" cy="400110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sz="2000" dirty="0" smtClean="0">
                <a:solidFill>
                  <a:schemeClr val="bg1"/>
                </a:solidFill>
                <a:cs typeface="B Yekan" pitchFamily="2" charset="-78"/>
              </a:rPr>
              <a:t>جمله معروفی را نقل کنید</a:t>
            </a:r>
            <a:endParaRPr lang="en-US" sz="20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33802" y="1504951"/>
            <a:ext cx="9605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Titr" pitchFamily="2" charset="-78"/>
              </a:rPr>
              <a:t>تکنیک:</a:t>
            </a:r>
            <a:endParaRPr lang="en-US" sz="2400" dirty="0">
              <a:solidFill>
                <a:schemeClr val="bg1"/>
              </a:solidFill>
              <a:cs typeface="B Titr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4800" y="2016264"/>
            <a:ext cx="3429000" cy="369332"/>
          </a:xfrm>
          <a:prstGeom prst="rect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و شاید بخواهید بلافاصله آن را رد کنید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E:\TEDx2Insta\1e67d3c.jpg"/>
          <p:cNvPicPr>
            <a:picLocks noChangeAspect="1" noChangeArrowheads="1"/>
          </p:cNvPicPr>
          <p:nvPr/>
        </p:nvPicPr>
        <p:blipFill>
          <a:blip r:embed="rId3" cstate="print"/>
          <a:srcRect b="12061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066802" y="3409950"/>
            <a:ext cx="272221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0000"/>
                </a:solidFill>
                <a:latin typeface="XM Vahid" pitchFamily="2" charset="-78"/>
                <a:cs typeface="XM Vahid" pitchFamily="2" charset="-78"/>
              </a:rPr>
              <a:t>غیرمنتظره‌</a:t>
            </a:r>
            <a:endParaRPr lang="en-US" sz="5400" dirty="0">
              <a:solidFill>
                <a:srgbClr val="FF0000"/>
              </a:solidFill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42144" y="4302264"/>
            <a:ext cx="18806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XM Vahid" pitchFamily="2" charset="-78"/>
                <a:cs typeface="XM Vahid" pitchFamily="2" charset="-78"/>
              </a:rPr>
              <a:t>آغاز کنید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2" y="3376702"/>
            <a:ext cx="1148071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dirty="0" smtClean="0">
                <a:solidFill>
                  <a:srgbClr val="FFFF00"/>
                </a:solidFill>
                <a:cs typeface="B Titr" pitchFamily="2" charset="-78"/>
              </a:rPr>
              <a:t>3</a:t>
            </a:r>
            <a:endParaRPr lang="en-US" sz="11500" dirty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2" y="1504950"/>
            <a:ext cx="3428999" cy="400110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sz="2000" dirty="0" smtClean="0">
                <a:solidFill>
                  <a:schemeClr val="bg1"/>
                </a:solidFill>
                <a:cs typeface="B Yekan" pitchFamily="2" charset="-78"/>
              </a:rPr>
              <a:t>یک خاطره جمعی را یادآوری کنید</a:t>
            </a:r>
            <a:endParaRPr lang="en-US" sz="20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33802" y="1504951"/>
            <a:ext cx="9605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Titr" pitchFamily="2" charset="-78"/>
              </a:rPr>
              <a:t>تکنیک:</a:t>
            </a:r>
            <a:endParaRPr lang="en-US" sz="2400" dirty="0">
              <a:solidFill>
                <a:schemeClr val="bg1"/>
              </a:solidFill>
              <a:cs typeface="B Titr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4800" y="2016265"/>
            <a:ext cx="3429000" cy="646331"/>
          </a:xfrm>
          <a:prstGeom prst="rect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مردم بازگویی خاطرات مشترک جمعی را دوست دارند.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E:\TEDx2Insta\Mezzanine_770.jpg"/>
          <p:cNvPicPr>
            <a:picLocks noChangeAspect="1" noChangeArrowheads="1"/>
          </p:cNvPicPr>
          <p:nvPr/>
        </p:nvPicPr>
        <p:blipFill>
          <a:blip r:embed="rId3" cstate="print">
            <a:lum contrast="-20000"/>
          </a:blip>
          <a:srcRect/>
          <a:stretch>
            <a:fillRect/>
          </a:stretch>
        </p:blipFill>
        <p:spPr bwMode="auto">
          <a:xfrm>
            <a:off x="1" y="1"/>
            <a:ext cx="9144000" cy="514505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131576" y="3486151"/>
            <a:ext cx="229742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6000" dirty="0" smtClean="0">
                <a:solidFill>
                  <a:srgbClr val="FF0000"/>
                </a:solidFill>
                <a:latin typeface="XM Vahid" pitchFamily="2" charset="-78"/>
                <a:cs typeface="XM Vahid" pitchFamily="2" charset="-78"/>
              </a:rPr>
              <a:t>داستان</a:t>
            </a:r>
            <a:endParaRPr lang="en-US" sz="6000" dirty="0">
              <a:solidFill>
                <a:srgbClr val="FF0000"/>
              </a:solidFill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07533" y="4302264"/>
            <a:ext cx="23214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XM Vahid" pitchFamily="2" charset="-78"/>
                <a:cs typeface="XM Vahid" pitchFamily="2" charset="-78"/>
              </a:rPr>
              <a:t>روایت کنید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3376702"/>
            <a:ext cx="1098378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dirty="0" smtClean="0">
                <a:solidFill>
                  <a:srgbClr val="FFFF00"/>
                </a:solidFill>
                <a:cs typeface="B Titr" pitchFamily="2" charset="-78"/>
              </a:rPr>
              <a:t>4</a:t>
            </a:r>
            <a:endParaRPr lang="en-US" sz="11500" dirty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E:\TEDx2Insta\3027606-poster-p-ted-01.jpg"/>
          <p:cNvPicPr>
            <a:picLocks noChangeAspect="1" noChangeArrowheads="1"/>
          </p:cNvPicPr>
          <p:nvPr/>
        </p:nvPicPr>
        <p:blipFill>
          <a:blip r:embed="rId2" cstate="print">
            <a:lum contrast="-20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1" y="1840290"/>
            <a:ext cx="9144000" cy="1569660"/>
          </a:xfrm>
          <a:prstGeom prst="rect">
            <a:avLst/>
          </a:prstGeom>
          <a:solidFill>
            <a:schemeClr val="tx1">
              <a:alpha val="69804"/>
            </a:scheme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9600" dirty="0" smtClean="0">
                <a:solidFill>
                  <a:srgbClr val="C00000"/>
                </a:solidFill>
                <a:latin typeface="XM Vahid" pitchFamily="2" charset="-78"/>
                <a:cs typeface="B Titr" pitchFamily="2" charset="-78"/>
              </a:rPr>
              <a:t>تداکس</a:t>
            </a:r>
            <a:endParaRPr lang="en-US" sz="4800" dirty="0">
              <a:solidFill>
                <a:srgbClr val="C00000"/>
              </a:solidFill>
              <a:latin typeface="XM Vahid" pitchFamily="2" charset="-78"/>
              <a:cs typeface="B Titr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535020"/>
            <a:ext cx="2743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solidFill>
                  <a:srgbClr val="FFFF00"/>
                </a:solidFill>
                <a:latin typeface="XB Roya" pitchFamily="2" charset="-78"/>
                <a:cs typeface="XB Roya" pitchFamily="2" charset="-78"/>
              </a:rPr>
              <a:t>داشته باشیم؟</a:t>
            </a:r>
            <a:endParaRPr lang="en-US" sz="3200" dirty="0">
              <a:solidFill>
                <a:srgbClr val="FFFF00"/>
              </a:solidFill>
              <a:latin typeface="XB Roya" pitchFamily="2" charset="-78"/>
              <a:cs typeface="XB Roya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19800" y="1962150"/>
            <a:ext cx="3352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solidFill>
                  <a:srgbClr val="FFFF00"/>
                </a:solidFill>
                <a:latin typeface="XB Roya" pitchFamily="2" charset="-78"/>
                <a:cs typeface="XB Roya" pitchFamily="2" charset="-78"/>
              </a:rPr>
              <a:t>چگونه یک </a:t>
            </a:r>
          </a:p>
          <a:p>
            <a:pPr algn="ctr" rtl="1"/>
            <a:r>
              <a:rPr lang="fa-I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XB Roya" pitchFamily="2" charset="-78"/>
                <a:cs typeface="XB Roya" pitchFamily="2" charset="-78"/>
              </a:rPr>
              <a:t>سخنرانی موفق </a:t>
            </a:r>
            <a:r>
              <a:rPr lang="fa-IR" sz="3200" dirty="0" smtClean="0">
                <a:solidFill>
                  <a:srgbClr val="FFFF00"/>
                </a:solidFill>
                <a:latin typeface="XB Roya" pitchFamily="2" charset="-78"/>
                <a:cs typeface="XB Roya" pitchFamily="2" charset="-78"/>
              </a:rPr>
              <a:t>در</a:t>
            </a:r>
            <a:endParaRPr lang="en-US" sz="3200" dirty="0" smtClean="0">
              <a:solidFill>
                <a:srgbClr val="FFFF00"/>
              </a:solidFill>
              <a:latin typeface="XB Roya" pitchFamily="2" charset="-78"/>
              <a:cs typeface="XB Roya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932860"/>
            <a:ext cx="2743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2000" dirty="0" smtClean="0">
                <a:solidFill>
                  <a:schemeClr val="bg1">
                    <a:lumMod val="75000"/>
                  </a:schemeClr>
                </a:solidFill>
                <a:cs typeface="B Yekan" pitchFamily="2" charset="-78"/>
              </a:rPr>
              <a:t>یا هر رویداد دیگری </a:t>
            </a:r>
            <a:endParaRPr lang="en-US" sz="2000" dirty="0">
              <a:solidFill>
                <a:schemeClr val="bg1">
                  <a:lumMod val="75000"/>
                </a:schemeClr>
              </a:solidFill>
              <a:cs typeface="B Yekan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3638550"/>
            <a:ext cx="9144000" cy="150495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C:\Documents and Settings\Mahdi\Desktop\5.png"/>
          <p:cNvPicPr>
            <a:picLocks noChangeAspect="1" noChangeArrowheads="1"/>
          </p:cNvPicPr>
          <p:nvPr/>
        </p:nvPicPr>
        <p:blipFill>
          <a:blip r:embed="rId3" cstate="print"/>
          <a:srcRect r="60241" b="76205"/>
          <a:stretch>
            <a:fillRect/>
          </a:stretch>
        </p:blipFill>
        <p:spPr bwMode="auto">
          <a:xfrm>
            <a:off x="0" y="3638550"/>
            <a:ext cx="2514600" cy="1504950"/>
          </a:xfrm>
          <a:prstGeom prst="rect">
            <a:avLst/>
          </a:prstGeom>
          <a:noFill/>
        </p:spPr>
      </p:pic>
      <p:pic>
        <p:nvPicPr>
          <p:cNvPr id="16" name="Picture 2" descr="C:\Documents and Settings\Mahdi\Desktop\5.png"/>
          <p:cNvPicPr>
            <a:picLocks noChangeAspect="1" noChangeArrowheads="1"/>
          </p:cNvPicPr>
          <p:nvPr/>
        </p:nvPicPr>
        <p:blipFill>
          <a:blip r:embed="rId3" cstate="print"/>
          <a:srcRect l="51807" r="20482" b="76205"/>
          <a:stretch>
            <a:fillRect/>
          </a:stretch>
        </p:blipFill>
        <p:spPr bwMode="auto">
          <a:xfrm>
            <a:off x="7239000" y="3638550"/>
            <a:ext cx="1752600" cy="1504950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3124200" y="3726418"/>
            <a:ext cx="3343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www.</a:t>
            </a:r>
            <a:r>
              <a:rPr lang="en-US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tedx</a:t>
            </a:r>
            <a:r>
              <a:rPr lang="en-US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naghshejahan.com</a:t>
            </a:r>
            <a:endParaRPr lang="fa-IR" b="1" dirty="0" smtClean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8" name="Picture 4" descr="E:\web development\theme\graphics\flat_social_icons\flat_social_icons\Flat_Social_Style_01\PNG\128\02_faceboo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29000" y="4127554"/>
            <a:ext cx="304800" cy="304800"/>
          </a:xfrm>
          <a:prstGeom prst="rect">
            <a:avLst/>
          </a:prstGeom>
          <a:noFill/>
        </p:spPr>
      </p:pic>
      <p:pic>
        <p:nvPicPr>
          <p:cNvPr id="19" name="Picture 3" descr="E:\web development\theme\graphics\flat_social_icons\flat_social_icons\Flat_Social_Style_01\PNG\128\01_twitt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29000" y="4448256"/>
            <a:ext cx="304800" cy="304800"/>
          </a:xfrm>
          <a:prstGeom prst="rect">
            <a:avLst/>
          </a:prstGeom>
          <a:noFill/>
        </p:spPr>
      </p:pic>
      <p:pic>
        <p:nvPicPr>
          <p:cNvPr id="20" name="Picture 6" descr="E:\web development\theme\graphics\flat_social_icons\flat_social_icons\Flat_Social_Style_01\PNG\128\10_instagram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29000" y="4781550"/>
            <a:ext cx="304800" cy="304800"/>
          </a:xfrm>
          <a:prstGeom prst="rect">
            <a:avLst/>
          </a:prstGeom>
          <a:noFill/>
        </p:spPr>
      </p:pic>
      <p:sp>
        <p:nvSpPr>
          <p:cNvPr id="21" name="Rectangle 20"/>
          <p:cNvSpPr/>
          <p:nvPr/>
        </p:nvSpPr>
        <p:spPr>
          <a:xfrm>
            <a:off x="3732738" y="4095750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  <a:hlinkClick r:id="rId7"/>
              </a:rPr>
              <a:t>tedxnaghshejahan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3733802" y="4442118"/>
            <a:ext cx="2082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  <a:hlinkClick r:id="rId8"/>
              </a:rPr>
              <a:t>tedxnaghshjahan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733800" y="4781550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  <a:hlinkClick r:id="rId9"/>
              </a:rPr>
              <a:t>tedxnaghshejahan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E:\TEDx2Insta\Mezzanine_770.jpg"/>
          <p:cNvPicPr>
            <a:picLocks noChangeAspect="1" noChangeArrowheads="1"/>
          </p:cNvPicPr>
          <p:nvPr/>
        </p:nvPicPr>
        <p:blipFill>
          <a:blip r:embed="rId3" cstate="print">
            <a:lum contrast="-20000"/>
          </a:blip>
          <a:srcRect/>
          <a:stretch>
            <a:fillRect/>
          </a:stretch>
        </p:blipFill>
        <p:spPr bwMode="auto">
          <a:xfrm>
            <a:off x="1" y="1"/>
            <a:ext cx="9144000" cy="514505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131576" y="3486151"/>
            <a:ext cx="229742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6000" dirty="0" smtClean="0">
                <a:solidFill>
                  <a:srgbClr val="FF0000"/>
                </a:solidFill>
                <a:latin typeface="XM Vahid" pitchFamily="2" charset="-78"/>
                <a:cs typeface="XM Vahid" pitchFamily="2" charset="-78"/>
              </a:rPr>
              <a:t>داستان</a:t>
            </a:r>
            <a:endParaRPr lang="en-US" sz="6000" dirty="0">
              <a:solidFill>
                <a:srgbClr val="FF0000"/>
              </a:solidFill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07533" y="4302264"/>
            <a:ext cx="23214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XM Vahid" pitchFamily="2" charset="-78"/>
                <a:cs typeface="XM Vahid" pitchFamily="2" charset="-78"/>
              </a:rPr>
              <a:t>روایت کنید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3376702"/>
            <a:ext cx="1098378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dirty="0" smtClean="0">
                <a:solidFill>
                  <a:srgbClr val="FFFF00"/>
                </a:solidFill>
                <a:cs typeface="B Titr" pitchFamily="2" charset="-78"/>
              </a:rPr>
              <a:t>4</a:t>
            </a:r>
            <a:endParaRPr lang="en-US" sz="11500" dirty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4800" y="2016265"/>
            <a:ext cx="3429000" cy="646331"/>
          </a:xfrm>
          <a:prstGeom prst="rect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اینجا، گزارش علمی یا سخنرانی تبلیغات و بازاریابی نیست.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4800" y="2724151"/>
            <a:ext cx="3429000" cy="646331"/>
          </a:xfrm>
          <a:prstGeom prst="rect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داستان‌ها بهترین تکنیک برای حفظ توجه مخاطبان هستند.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E:\TEDx2Insta\Mezzanine_770.jpg"/>
          <p:cNvPicPr>
            <a:picLocks noChangeAspect="1" noChangeArrowheads="1"/>
          </p:cNvPicPr>
          <p:nvPr/>
        </p:nvPicPr>
        <p:blipFill>
          <a:blip r:embed="rId3" cstate="print">
            <a:lum contrast="-20000"/>
          </a:blip>
          <a:srcRect/>
          <a:stretch>
            <a:fillRect/>
          </a:stretch>
        </p:blipFill>
        <p:spPr bwMode="auto">
          <a:xfrm>
            <a:off x="1" y="1"/>
            <a:ext cx="9144000" cy="514505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131576" y="3486151"/>
            <a:ext cx="229742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6000" dirty="0" smtClean="0">
                <a:solidFill>
                  <a:srgbClr val="FF0000"/>
                </a:solidFill>
                <a:latin typeface="XM Vahid" pitchFamily="2" charset="-78"/>
                <a:cs typeface="XM Vahid" pitchFamily="2" charset="-78"/>
              </a:rPr>
              <a:t>داستان</a:t>
            </a:r>
            <a:endParaRPr lang="en-US" sz="6000" dirty="0">
              <a:solidFill>
                <a:srgbClr val="FF0000"/>
              </a:solidFill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07533" y="4302264"/>
            <a:ext cx="23214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XM Vahid" pitchFamily="2" charset="-78"/>
                <a:cs typeface="XM Vahid" pitchFamily="2" charset="-78"/>
              </a:rPr>
              <a:t>روایت کنید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3376702"/>
            <a:ext cx="1098378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dirty="0" smtClean="0">
                <a:solidFill>
                  <a:srgbClr val="FFFF00"/>
                </a:solidFill>
                <a:cs typeface="B Titr" pitchFamily="2" charset="-78"/>
              </a:rPr>
              <a:t>4</a:t>
            </a:r>
            <a:endParaRPr lang="en-US" sz="11500" dirty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4802" y="1809750"/>
            <a:ext cx="3428999" cy="707886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sz="2000" dirty="0" smtClean="0">
                <a:solidFill>
                  <a:schemeClr val="bg1"/>
                </a:solidFill>
                <a:cs typeface="B Yekan" pitchFamily="2" charset="-78"/>
              </a:rPr>
              <a:t>باید کاملا در حمایت از ایده اصلی سخنرانی شما باشد.</a:t>
            </a:r>
            <a:endParaRPr lang="en-US" sz="20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04802" y="2625864"/>
            <a:ext cx="3428999" cy="707886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sz="2000" dirty="0" smtClean="0">
                <a:solidFill>
                  <a:schemeClr val="bg1"/>
                </a:solidFill>
                <a:cs typeface="B Yekan" pitchFamily="2" charset="-78"/>
              </a:rPr>
              <a:t>نیاز نیست همه داستان را با همه جزئیاتش تعریف کنید.</a:t>
            </a:r>
            <a:endParaRPr lang="en-US" sz="2000" dirty="0">
              <a:solidFill>
                <a:schemeClr val="bg1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E:\TEDx2Insta\ted2014_dd_dsc_4121_1920.jpg"/>
          <p:cNvPicPr>
            <a:picLocks noChangeAspect="1" noChangeArrowheads="1"/>
          </p:cNvPicPr>
          <p:nvPr/>
        </p:nvPicPr>
        <p:blipFill>
          <a:blip r:embed="rId3" cstate="print">
            <a:lum bright="-10000" contrast="-20000"/>
          </a:blip>
          <a:srcRect b="15493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4140478" y="3486150"/>
            <a:ext cx="469872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0000"/>
                </a:solidFill>
                <a:latin typeface="XM Vahid" pitchFamily="2" charset="-78"/>
                <a:cs typeface="XM Vahid" pitchFamily="2" charset="-78"/>
              </a:rPr>
              <a:t>یک لحظه شگفتی</a:t>
            </a:r>
            <a:endParaRPr lang="en-US" sz="5400" dirty="0">
              <a:solidFill>
                <a:srgbClr val="FF0000"/>
              </a:solidFill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43402" y="4302264"/>
            <a:ext cx="15199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XM Vahid" pitchFamily="2" charset="-78"/>
                <a:cs typeface="XM Vahid" pitchFamily="2" charset="-78"/>
              </a:rPr>
              <a:t>بسازید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00402" y="3376702"/>
            <a:ext cx="1055097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dirty="0" smtClean="0">
                <a:solidFill>
                  <a:srgbClr val="FFFF00"/>
                </a:solidFill>
                <a:cs typeface="B Titr" pitchFamily="2" charset="-78"/>
              </a:rPr>
              <a:t>5</a:t>
            </a:r>
            <a:endParaRPr lang="en-US" sz="11500" dirty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48200" y="3943350"/>
            <a:ext cx="16312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</a:rPr>
              <a:t>wow moment</a:t>
            </a:r>
            <a:endParaRPr lang="en-US" sz="20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E:\TEDx2Insta\ted2014_dd_dsc_4121_1920.jpg"/>
          <p:cNvPicPr>
            <a:picLocks noChangeAspect="1" noChangeArrowheads="1"/>
          </p:cNvPicPr>
          <p:nvPr/>
        </p:nvPicPr>
        <p:blipFill>
          <a:blip r:embed="rId3" cstate="print">
            <a:lum bright="-10000" contrast="-20000"/>
          </a:blip>
          <a:srcRect b="15493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4140478" y="3486150"/>
            <a:ext cx="469872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0000"/>
                </a:solidFill>
                <a:latin typeface="XM Vahid" pitchFamily="2" charset="-78"/>
                <a:cs typeface="XM Vahid" pitchFamily="2" charset="-78"/>
              </a:rPr>
              <a:t>یک لحظه شگفتی</a:t>
            </a:r>
            <a:endParaRPr lang="en-US" sz="5400" dirty="0">
              <a:solidFill>
                <a:srgbClr val="FF0000"/>
              </a:solidFill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43402" y="4302264"/>
            <a:ext cx="15199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XM Vahid" pitchFamily="2" charset="-78"/>
                <a:cs typeface="XM Vahid" pitchFamily="2" charset="-78"/>
              </a:rPr>
              <a:t>بسازید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00402" y="3376702"/>
            <a:ext cx="1055097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dirty="0" smtClean="0">
                <a:solidFill>
                  <a:srgbClr val="FFFF00"/>
                </a:solidFill>
                <a:cs typeface="B Titr" pitchFamily="2" charset="-78"/>
              </a:rPr>
              <a:t>5</a:t>
            </a:r>
            <a:endParaRPr lang="en-US" sz="11500" dirty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267201" y="1809750"/>
            <a:ext cx="4419600" cy="707886"/>
          </a:xfrm>
          <a:prstGeom prst="rect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sz="2000" dirty="0" smtClean="0">
                <a:solidFill>
                  <a:schemeClr val="bg1"/>
                </a:solidFill>
                <a:cs typeface="B Yekan" pitchFamily="2" charset="-78"/>
              </a:rPr>
              <a:t>انسان‌ها از لحاظ روانشناختی معمولا نقطه اوج یک خاطره را به یاد می‌سپارند.</a:t>
            </a:r>
            <a:endParaRPr lang="en-US" sz="20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267200" y="2625864"/>
            <a:ext cx="4419600" cy="707886"/>
          </a:xfrm>
          <a:prstGeom prst="rect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sz="2000" dirty="0" smtClean="0">
                <a:solidFill>
                  <a:schemeClr val="bg1"/>
                </a:solidFill>
                <a:cs typeface="B Yekan" pitchFamily="2" charset="-78"/>
              </a:rPr>
              <a:t>با سخنان خود شرایط را برای بیان اصلی‌ترین نکته غیرمترقبه سخنرانی خود آماده کنید.</a:t>
            </a:r>
            <a:endParaRPr lang="en-US" sz="20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48200" y="3943350"/>
            <a:ext cx="16312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</a:rPr>
              <a:t>wow moment</a:t>
            </a:r>
            <a:endParaRPr lang="en-US" sz="20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TEDx2Insta\TED.jpg"/>
          <p:cNvPicPr>
            <a:picLocks noChangeAspect="1" noChangeArrowheads="1"/>
          </p:cNvPicPr>
          <p:nvPr/>
        </p:nvPicPr>
        <p:blipFill>
          <a:blip r:embed="rId3" cstate="print"/>
          <a:srcRect t="7825" b="7668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5099189" y="3409951"/>
            <a:ext cx="389241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6000" dirty="0" smtClean="0">
                <a:solidFill>
                  <a:srgbClr val="FF0000"/>
                </a:solidFill>
                <a:latin typeface="XM Vahid" pitchFamily="2" charset="-78"/>
                <a:cs typeface="XM Vahid" pitchFamily="2" charset="-78"/>
              </a:rPr>
              <a:t>تحمیل نکنید</a:t>
            </a:r>
            <a:endParaRPr lang="en-US" sz="6000" dirty="0">
              <a:solidFill>
                <a:srgbClr val="FF0000"/>
              </a:solidFill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05402" y="4302264"/>
            <a:ext cx="38523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XM Vahid" pitchFamily="2" charset="-78"/>
                <a:cs typeface="XM Vahid" pitchFamily="2" charset="-78"/>
              </a:rPr>
              <a:t>به اشتراک بگذارید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275699" y="3376702"/>
            <a:ext cx="105830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dirty="0" smtClean="0">
                <a:solidFill>
                  <a:srgbClr val="FFFF00"/>
                </a:solidFill>
                <a:cs typeface="B Titr" pitchFamily="2" charset="-78"/>
              </a:rPr>
              <a:t>6</a:t>
            </a:r>
            <a:endParaRPr lang="en-US" sz="11500" dirty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TEDx2Insta\TED.jpg"/>
          <p:cNvPicPr>
            <a:picLocks noChangeAspect="1" noChangeArrowheads="1"/>
          </p:cNvPicPr>
          <p:nvPr/>
        </p:nvPicPr>
        <p:blipFill>
          <a:blip r:embed="rId3" cstate="print"/>
          <a:srcRect t="7825" b="7668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5099189" y="3409951"/>
            <a:ext cx="389241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6000" dirty="0" smtClean="0">
                <a:solidFill>
                  <a:srgbClr val="FF0000"/>
                </a:solidFill>
                <a:latin typeface="XM Vahid" pitchFamily="2" charset="-78"/>
                <a:cs typeface="XM Vahid" pitchFamily="2" charset="-78"/>
              </a:rPr>
              <a:t>تحمیل نکنید</a:t>
            </a:r>
            <a:endParaRPr lang="en-US" sz="6000" dirty="0">
              <a:solidFill>
                <a:srgbClr val="FF0000"/>
              </a:solidFill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05402" y="4302264"/>
            <a:ext cx="38523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XM Vahid" pitchFamily="2" charset="-78"/>
                <a:cs typeface="XM Vahid" pitchFamily="2" charset="-78"/>
              </a:rPr>
              <a:t>به اشتراک بگذارید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275699" y="3376702"/>
            <a:ext cx="105830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dirty="0" smtClean="0">
                <a:solidFill>
                  <a:srgbClr val="FFFF00"/>
                </a:solidFill>
                <a:cs typeface="B Titr" pitchFamily="2" charset="-78"/>
              </a:rPr>
              <a:t>6</a:t>
            </a:r>
            <a:endParaRPr lang="en-US" sz="11500" dirty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34003" y="1809750"/>
            <a:ext cx="3428999" cy="707886"/>
          </a:xfrm>
          <a:prstGeom prst="rect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sz="2000" dirty="0" smtClean="0">
                <a:solidFill>
                  <a:schemeClr val="bg1"/>
                </a:solidFill>
                <a:cs typeface="B Yekan" pitchFamily="2" charset="-78"/>
              </a:rPr>
              <a:t>آنها آماده‌اند تا تجربیات منحصربه‌فرد شما را بشنود.</a:t>
            </a:r>
            <a:endParaRPr lang="en-US" sz="20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34003" y="2625864"/>
            <a:ext cx="3428999" cy="707886"/>
          </a:xfrm>
          <a:prstGeom prst="rect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sz="2000" dirty="0" smtClean="0">
                <a:solidFill>
                  <a:schemeClr val="bg1"/>
                </a:solidFill>
                <a:cs typeface="B Yekan" pitchFamily="2" charset="-78"/>
              </a:rPr>
              <a:t>سعی نکنید ایده خود ثابت کنید، یا به دیگران بقبولانید حق با شماست</a:t>
            </a:r>
            <a:endParaRPr lang="en-US" sz="2000" dirty="0">
              <a:solidFill>
                <a:schemeClr val="bg1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TEDx2Insta\0bc9c83d2e975c4602d915718ea6729cddf02519_1600x1200.jpg"/>
          <p:cNvPicPr>
            <a:picLocks noChangeAspect="1" noChangeArrowheads="1"/>
          </p:cNvPicPr>
          <p:nvPr/>
        </p:nvPicPr>
        <p:blipFill>
          <a:blip r:embed="rId3" cstate="print"/>
          <a:srcRect t="1736" b="4514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6380502" y="3409950"/>
            <a:ext cx="223009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6600" dirty="0" smtClean="0">
                <a:solidFill>
                  <a:srgbClr val="FF0000"/>
                </a:solidFill>
                <a:latin typeface="XM Vahid" pitchFamily="2" charset="-78"/>
                <a:cs typeface="XM Vahid" pitchFamily="2" charset="-78"/>
              </a:rPr>
              <a:t>حاشیه</a:t>
            </a:r>
            <a:endParaRPr lang="en-US" sz="6600" dirty="0">
              <a:solidFill>
                <a:srgbClr val="FF0000"/>
              </a:solidFill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70009" y="4302264"/>
            <a:ext cx="12394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XM Vahid" pitchFamily="2" charset="-78"/>
                <a:cs typeface="XM Vahid" pitchFamily="2" charset="-78"/>
              </a:rPr>
              <a:t>نروید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31950" y="3376702"/>
            <a:ext cx="1103187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dirty="0" smtClean="0">
                <a:solidFill>
                  <a:srgbClr val="FFFF00"/>
                </a:solidFill>
                <a:cs typeface="B Titr" pitchFamily="2" charset="-78"/>
              </a:rPr>
              <a:t>7</a:t>
            </a:r>
            <a:endParaRPr lang="en-US" sz="11500" dirty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TEDx2Insta\0bc9c83d2e975c4602d915718ea6729cddf02519_1600x1200.jpg"/>
          <p:cNvPicPr>
            <a:picLocks noChangeAspect="1" noChangeArrowheads="1"/>
          </p:cNvPicPr>
          <p:nvPr/>
        </p:nvPicPr>
        <p:blipFill>
          <a:blip r:embed="rId3" cstate="print"/>
          <a:srcRect t="1736" b="4514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6380502" y="3409950"/>
            <a:ext cx="223009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6600" dirty="0" smtClean="0">
                <a:solidFill>
                  <a:srgbClr val="FF0000"/>
                </a:solidFill>
                <a:latin typeface="XM Vahid" pitchFamily="2" charset="-78"/>
                <a:cs typeface="XM Vahid" pitchFamily="2" charset="-78"/>
              </a:rPr>
              <a:t>حاشیه</a:t>
            </a:r>
            <a:endParaRPr lang="en-US" sz="6600" dirty="0">
              <a:solidFill>
                <a:srgbClr val="FF0000"/>
              </a:solidFill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70009" y="4302264"/>
            <a:ext cx="123944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XM Vahid" pitchFamily="2" charset="-78"/>
                <a:cs typeface="XM Vahid" pitchFamily="2" charset="-78"/>
              </a:rPr>
              <a:t>نروید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431950" y="3376702"/>
            <a:ext cx="1103187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dirty="0" smtClean="0">
                <a:solidFill>
                  <a:srgbClr val="FFFF00"/>
                </a:solidFill>
                <a:cs typeface="B Titr" pitchFamily="2" charset="-78"/>
              </a:rPr>
              <a:t>7</a:t>
            </a:r>
            <a:endParaRPr lang="en-US" sz="11500" dirty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34003" y="1863864"/>
            <a:ext cx="3428999" cy="707886"/>
          </a:xfrm>
          <a:prstGeom prst="rect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sz="2000" dirty="0" smtClean="0">
                <a:solidFill>
                  <a:schemeClr val="bg1"/>
                </a:solidFill>
                <a:cs typeface="B Yekan" pitchFamily="2" charset="-78"/>
              </a:rPr>
              <a:t>هر چیزی که کمکی به پیام محوری ایده شما نمی‌کند را نگویید.</a:t>
            </a:r>
            <a:endParaRPr lang="en-US" sz="20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34003" y="2625864"/>
            <a:ext cx="3428999" cy="707886"/>
          </a:xfrm>
          <a:prstGeom prst="rect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sz="2000" dirty="0" smtClean="0">
                <a:solidFill>
                  <a:schemeClr val="bg1"/>
                </a:solidFill>
                <a:cs typeface="B Yekan" pitchFamily="2" charset="-78"/>
              </a:rPr>
              <a:t>نیاز نیست همه چیز را با مدرک و دلیل اثبات کنید.</a:t>
            </a:r>
            <a:endParaRPr lang="en-US" sz="2000" dirty="0">
              <a:solidFill>
                <a:schemeClr val="bg1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:\TEDx2Insta\ted2.jpg"/>
          <p:cNvPicPr>
            <a:picLocks noChangeAspect="1" noChangeArrowheads="1"/>
          </p:cNvPicPr>
          <p:nvPr/>
        </p:nvPicPr>
        <p:blipFill>
          <a:blip r:embed="rId3" cstate="print">
            <a:lum contrast="-20000"/>
          </a:blip>
          <a:srcRect t="15313"/>
          <a:stretch>
            <a:fillRect/>
          </a:stretch>
        </p:blipFill>
        <p:spPr bwMode="auto">
          <a:xfrm>
            <a:off x="0" y="0"/>
            <a:ext cx="9144000" cy="516255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480981" y="133351"/>
            <a:ext cx="319670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6000" dirty="0" smtClean="0">
                <a:solidFill>
                  <a:srgbClr val="FF0000"/>
                </a:solidFill>
                <a:latin typeface="XM Vahid" pitchFamily="2" charset="-78"/>
                <a:cs typeface="XM Vahid" pitchFamily="2" charset="-78"/>
              </a:rPr>
              <a:t>هم منطقی</a:t>
            </a:r>
            <a:endParaRPr lang="en-US" sz="6000" dirty="0">
              <a:solidFill>
                <a:srgbClr val="FF0000"/>
              </a:solidFill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80981" y="1135113"/>
            <a:ext cx="3393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XM Vahid" pitchFamily="2" charset="-78"/>
                <a:cs typeface="XM Vahid" pitchFamily="2" charset="-78"/>
              </a:rPr>
              <a:t>و هم احساسی باشید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2" y="209550"/>
            <a:ext cx="1099981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dirty="0" smtClean="0">
                <a:solidFill>
                  <a:srgbClr val="FFFF00"/>
                </a:solidFill>
                <a:cs typeface="B Titr" pitchFamily="2" charset="-78"/>
              </a:rPr>
              <a:t>8</a:t>
            </a:r>
            <a:endParaRPr lang="en-US" sz="11500" dirty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:\TEDx2Insta\ted2.jpg"/>
          <p:cNvPicPr>
            <a:picLocks noChangeAspect="1" noChangeArrowheads="1"/>
          </p:cNvPicPr>
          <p:nvPr/>
        </p:nvPicPr>
        <p:blipFill>
          <a:blip r:embed="rId3" cstate="print">
            <a:lum contrast="-20000"/>
          </a:blip>
          <a:srcRect t="15313"/>
          <a:stretch>
            <a:fillRect/>
          </a:stretch>
        </p:blipFill>
        <p:spPr bwMode="auto">
          <a:xfrm>
            <a:off x="0" y="0"/>
            <a:ext cx="9144000" cy="516255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480981" y="133351"/>
            <a:ext cx="319670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6000" dirty="0" smtClean="0">
                <a:solidFill>
                  <a:srgbClr val="FF0000"/>
                </a:solidFill>
                <a:latin typeface="XM Vahid" pitchFamily="2" charset="-78"/>
                <a:cs typeface="XM Vahid" pitchFamily="2" charset="-78"/>
              </a:rPr>
              <a:t>هم منطقی</a:t>
            </a:r>
            <a:endParaRPr lang="en-US" sz="6000" dirty="0">
              <a:solidFill>
                <a:srgbClr val="FF0000"/>
              </a:solidFill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80981" y="1135113"/>
            <a:ext cx="3393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XM Vahid" pitchFamily="2" charset="-78"/>
                <a:cs typeface="XM Vahid" pitchFamily="2" charset="-78"/>
              </a:rPr>
              <a:t>و هم احساسی باشید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2" y="209550"/>
            <a:ext cx="1099981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dirty="0" smtClean="0">
                <a:solidFill>
                  <a:srgbClr val="FFFF00"/>
                </a:solidFill>
                <a:cs typeface="B Titr" pitchFamily="2" charset="-78"/>
              </a:rPr>
              <a:t>8</a:t>
            </a:r>
            <a:endParaRPr lang="en-US" sz="11500" dirty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53002" y="263664"/>
            <a:ext cx="3428999" cy="707886"/>
          </a:xfrm>
          <a:prstGeom prst="rect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sz="2000" dirty="0" smtClean="0">
                <a:solidFill>
                  <a:schemeClr val="bg1"/>
                </a:solidFill>
                <a:cs typeface="B Yekan" pitchFamily="2" charset="-78"/>
              </a:rPr>
              <a:t>هم با نیمکره چپ و هم با نیمکره راست مغز شنوندگان حرف بزنید.</a:t>
            </a:r>
            <a:endParaRPr lang="en-US" sz="20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53002" y="1025664"/>
            <a:ext cx="3428999" cy="707886"/>
          </a:xfrm>
          <a:prstGeom prst="rect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sz="2000" dirty="0" smtClean="0">
                <a:solidFill>
                  <a:schemeClr val="bg1"/>
                </a:solidFill>
                <a:cs typeface="B Yekan" pitchFamily="2" charset="-78"/>
              </a:rPr>
              <a:t>احساسات‌شان را برانگیزید تا منطق‌تان را متوجه شوند.</a:t>
            </a:r>
            <a:endParaRPr lang="en-US" sz="2000" dirty="0">
              <a:solidFill>
                <a:schemeClr val="bg1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E:\TEDx2Insta\LisaMurray.jpg"/>
          <p:cNvPicPr>
            <a:picLocks noChangeAspect="1" noChangeArrowheads="1"/>
          </p:cNvPicPr>
          <p:nvPr/>
        </p:nvPicPr>
        <p:blipFill>
          <a:blip r:embed="rId3" cstate="print"/>
          <a:srcRect t="10348" b="4986"/>
          <a:stretch>
            <a:fillRect/>
          </a:stretch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304800" y="404158"/>
            <a:ext cx="8305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Roya" pitchFamily="2" charset="-78"/>
              </a:rPr>
              <a:t>آنگونه که می‌گویند سخنرانی در تد(اکس)، </a:t>
            </a:r>
            <a:r>
              <a:rPr lang="fa-IR" sz="4000" b="1" dirty="0" smtClean="0">
                <a:solidFill>
                  <a:srgbClr val="C00000"/>
                </a:solidFill>
                <a:cs typeface="B Titr" pitchFamily="2" charset="-78"/>
              </a:rPr>
              <a:t>بزرگ‌ترین ارائه زندگی</a:t>
            </a:r>
          </a:p>
          <a:p>
            <a:pPr algn="r" rtl="1"/>
            <a:r>
              <a:rPr lang="fa-IR" sz="4000" b="1" dirty="0" smtClean="0">
                <a:solidFill>
                  <a:srgbClr val="C00000"/>
                </a:solidFill>
                <a:cs typeface="B Titr" pitchFamily="2" charset="-78"/>
              </a:rPr>
              <a:t> </a:t>
            </a:r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Roya" pitchFamily="2" charset="-78"/>
              </a:rPr>
              <a:t>هر فرد است.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Roya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:\TEDx2Insta\ted2.jpg"/>
          <p:cNvPicPr>
            <a:picLocks noChangeAspect="1" noChangeArrowheads="1"/>
          </p:cNvPicPr>
          <p:nvPr/>
        </p:nvPicPr>
        <p:blipFill>
          <a:blip r:embed="rId3" cstate="print">
            <a:lum contrast="-20000"/>
          </a:blip>
          <a:srcRect t="15313"/>
          <a:stretch>
            <a:fillRect/>
          </a:stretch>
        </p:blipFill>
        <p:spPr bwMode="auto">
          <a:xfrm>
            <a:off x="0" y="0"/>
            <a:ext cx="9144000" cy="516255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480981" y="133351"/>
            <a:ext cx="319670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6000" dirty="0" smtClean="0">
                <a:solidFill>
                  <a:srgbClr val="FF0000"/>
                </a:solidFill>
                <a:latin typeface="XM Vahid" pitchFamily="2" charset="-78"/>
                <a:cs typeface="XM Vahid" pitchFamily="2" charset="-78"/>
              </a:rPr>
              <a:t>هم منطقی</a:t>
            </a:r>
            <a:endParaRPr lang="en-US" sz="6000" dirty="0">
              <a:solidFill>
                <a:srgbClr val="FF0000"/>
              </a:solidFill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80981" y="1135113"/>
            <a:ext cx="3393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XM Vahid" pitchFamily="2" charset="-78"/>
                <a:cs typeface="XM Vahid" pitchFamily="2" charset="-78"/>
              </a:rPr>
              <a:t>و هم احساسی باشید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2" y="209550"/>
            <a:ext cx="1099981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dirty="0" smtClean="0">
                <a:solidFill>
                  <a:srgbClr val="FFFF00"/>
                </a:solidFill>
                <a:cs typeface="B Titr" pitchFamily="2" charset="-78"/>
              </a:rPr>
              <a:t>8</a:t>
            </a:r>
            <a:endParaRPr lang="en-US" sz="11500" dirty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53002" y="263664"/>
            <a:ext cx="3428999" cy="400110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sz="2000" dirty="0" smtClean="0">
                <a:solidFill>
                  <a:schemeClr val="bg1"/>
                </a:solidFill>
                <a:cs typeface="B Yekan" pitchFamily="2" charset="-78"/>
              </a:rPr>
              <a:t>معتبر باشید.</a:t>
            </a:r>
            <a:endParaRPr lang="en-US" sz="20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53002" y="742951"/>
            <a:ext cx="3428999" cy="1015663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sz="2000" dirty="0" smtClean="0">
                <a:solidFill>
                  <a:schemeClr val="bg1"/>
                </a:solidFill>
                <a:cs typeface="B Yekan" pitchFamily="2" charset="-78"/>
              </a:rPr>
              <a:t>از بکارگیری اطلاعات، حقایق و آمارهای مناقشه‌برانگیز و خدشه‌بردار پرهیز کنید.</a:t>
            </a:r>
            <a:endParaRPr lang="en-US" sz="20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953002" y="1809750"/>
            <a:ext cx="3428999" cy="707886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sz="2000" dirty="0" smtClean="0">
                <a:solidFill>
                  <a:schemeClr val="bg1"/>
                </a:solidFill>
                <a:cs typeface="B Yekan" pitchFamily="2" charset="-78"/>
              </a:rPr>
              <a:t>تجربیات احساسی واقعی را بیان کنید، تمارض نکنید.</a:t>
            </a:r>
            <a:endParaRPr lang="en-US" sz="2000" dirty="0">
              <a:solidFill>
                <a:schemeClr val="bg1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TEDx2Insta\e86e4fdeedbff174a70b8e80f6c3ebe12b9e9cfa_1600x1200.jpg"/>
          <p:cNvPicPr>
            <a:picLocks noChangeAspect="1" noChangeArrowheads="1"/>
          </p:cNvPicPr>
          <p:nvPr/>
        </p:nvPicPr>
        <p:blipFill>
          <a:blip r:embed="rId3" cstate="print"/>
          <a:srcRect t="6250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137130" y="209551"/>
            <a:ext cx="221567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6000" dirty="0" smtClean="0">
                <a:solidFill>
                  <a:srgbClr val="FF0000"/>
                </a:solidFill>
                <a:latin typeface="XM Vahid" pitchFamily="2" charset="-78"/>
                <a:cs typeface="XM Vahid" pitchFamily="2" charset="-78"/>
              </a:rPr>
              <a:t>ملموس</a:t>
            </a:r>
            <a:endParaRPr lang="en-US" sz="6000" dirty="0">
              <a:solidFill>
                <a:srgbClr val="FF0000"/>
              </a:solidFill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95400" y="1047751"/>
            <a:ext cx="1188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XM Vahid" pitchFamily="2" charset="-78"/>
                <a:cs typeface="XM Vahid" pitchFamily="2" charset="-78"/>
              </a:rPr>
              <a:t>باشید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2" y="209550"/>
            <a:ext cx="907621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dirty="0" smtClean="0">
                <a:solidFill>
                  <a:srgbClr val="FFFF00"/>
                </a:solidFill>
                <a:cs typeface="B Titr" pitchFamily="2" charset="-78"/>
              </a:rPr>
              <a:t>9</a:t>
            </a:r>
            <a:endParaRPr lang="en-US" sz="11500" dirty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TEDx2Insta\e86e4fdeedbff174a70b8e80f6c3ebe12b9e9cfa_1600x1200.jpg"/>
          <p:cNvPicPr>
            <a:picLocks noChangeAspect="1" noChangeArrowheads="1"/>
          </p:cNvPicPr>
          <p:nvPr/>
        </p:nvPicPr>
        <p:blipFill>
          <a:blip r:embed="rId3" cstate="print"/>
          <a:srcRect t="6250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137130" y="209551"/>
            <a:ext cx="221567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6000" dirty="0" smtClean="0">
                <a:solidFill>
                  <a:srgbClr val="FF0000"/>
                </a:solidFill>
                <a:latin typeface="XM Vahid" pitchFamily="2" charset="-78"/>
                <a:cs typeface="XM Vahid" pitchFamily="2" charset="-78"/>
              </a:rPr>
              <a:t>ملموس</a:t>
            </a:r>
            <a:endParaRPr lang="en-US" sz="6000" dirty="0">
              <a:solidFill>
                <a:srgbClr val="FF0000"/>
              </a:solidFill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95400" y="1047751"/>
            <a:ext cx="1188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XM Vahid" pitchFamily="2" charset="-78"/>
                <a:cs typeface="XM Vahid" pitchFamily="2" charset="-78"/>
              </a:rPr>
              <a:t>باشید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2" y="209550"/>
            <a:ext cx="907621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dirty="0" smtClean="0">
                <a:solidFill>
                  <a:srgbClr val="FFFF00"/>
                </a:solidFill>
                <a:cs typeface="B Titr" pitchFamily="2" charset="-78"/>
              </a:rPr>
              <a:t>9</a:t>
            </a:r>
            <a:endParaRPr lang="en-US" sz="11500" dirty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38803" y="263664"/>
            <a:ext cx="3428999" cy="707886"/>
          </a:xfrm>
          <a:prstGeom prst="rect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sz="2000" dirty="0" smtClean="0">
                <a:solidFill>
                  <a:schemeClr val="bg1"/>
                </a:solidFill>
                <a:cs typeface="B Yekan" pitchFamily="2" charset="-78"/>
              </a:rPr>
              <a:t>صحبت صرف از ذهنیات، برای بیشتر شنوندگان گیج کننده است</a:t>
            </a:r>
            <a:endParaRPr lang="en-US" sz="20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38803" y="1025665"/>
            <a:ext cx="3428999" cy="1015663"/>
          </a:xfrm>
          <a:prstGeom prst="rect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sz="2000" dirty="0" smtClean="0">
                <a:solidFill>
                  <a:schemeClr val="bg1"/>
                </a:solidFill>
                <a:cs typeface="B Yekan" pitchFamily="2" charset="-78"/>
              </a:rPr>
              <a:t>ملموس بودن کمک می‌کند تا آنها بدانند دقیقا درباره چه حرف می‌زنید.</a:t>
            </a:r>
            <a:endParaRPr lang="en-US" sz="2000" dirty="0">
              <a:solidFill>
                <a:schemeClr val="bg1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TEDx2Insta\e86e4fdeedbff174a70b8e80f6c3ebe12b9e9cfa_1600x1200.jpg"/>
          <p:cNvPicPr>
            <a:picLocks noChangeAspect="1" noChangeArrowheads="1"/>
          </p:cNvPicPr>
          <p:nvPr/>
        </p:nvPicPr>
        <p:blipFill>
          <a:blip r:embed="rId3" cstate="print"/>
          <a:srcRect t="6250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137130" y="209551"/>
            <a:ext cx="221567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6000" dirty="0" smtClean="0">
                <a:solidFill>
                  <a:srgbClr val="FF0000"/>
                </a:solidFill>
                <a:latin typeface="XM Vahid" pitchFamily="2" charset="-78"/>
                <a:cs typeface="XM Vahid" pitchFamily="2" charset="-78"/>
              </a:rPr>
              <a:t>ملموس</a:t>
            </a:r>
            <a:endParaRPr lang="en-US" sz="6000" dirty="0">
              <a:solidFill>
                <a:srgbClr val="FF0000"/>
              </a:solidFill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95400" y="1047751"/>
            <a:ext cx="1188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XM Vahid" pitchFamily="2" charset="-78"/>
                <a:cs typeface="XM Vahid" pitchFamily="2" charset="-78"/>
              </a:rPr>
              <a:t>باشید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2" y="209550"/>
            <a:ext cx="907621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dirty="0" smtClean="0">
                <a:solidFill>
                  <a:srgbClr val="FFFF00"/>
                </a:solidFill>
                <a:cs typeface="B Titr" pitchFamily="2" charset="-78"/>
              </a:rPr>
              <a:t>9</a:t>
            </a:r>
            <a:endParaRPr lang="en-US" sz="11500" dirty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38803" y="263664"/>
            <a:ext cx="3428999" cy="707886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sz="2000" dirty="0" smtClean="0">
                <a:solidFill>
                  <a:sysClr val="windowText" lastClr="000000"/>
                </a:solidFill>
                <a:cs typeface="B Yekan" pitchFamily="2" charset="-78"/>
              </a:rPr>
              <a:t>تا حد امکان از مثال‌ها و مصادیق واقعی استفاده کنید.</a:t>
            </a:r>
            <a:endParaRPr lang="en-US" sz="2000" dirty="0">
              <a:solidFill>
                <a:sysClr val="windowText" lastClr="000000"/>
              </a:solidFill>
              <a:cs typeface="B Yekan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38803" y="1025665"/>
            <a:ext cx="3428999" cy="1015663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sz="2000" dirty="0" smtClean="0">
                <a:solidFill>
                  <a:sysClr val="windowText" lastClr="000000"/>
                </a:solidFill>
                <a:cs typeface="B Yekan" pitchFamily="2" charset="-78"/>
              </a:rPr>
              <a:t>چیزی، شیئی، اثری فیزیکی، قابل دیدن و مرتبط با ایده‌تان برای نمایش با خود بیاورید.</a:t>
            </a:r>
            <a:endParaRPr lang="en-US" sz="2000" dirty="0">
              <a:solidFill>
                <a:sysClr val="windowText" lastClr="000000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E:\TEDx2Insta\maxresdefault (2).jpg"/>
          <p:cNvPicPr>
            <a:picLocks noChangeAspect="1" noChangeArrowheads="1"/>
          </p:cNvPicPr>
          <p:nvPr/>
        </p:nvPicPr>
        <p:blipFill>
          <a:blip r:embed="rId3" cstate="print">
            <a:lum bright="-20000" contrast="-40000"/>
          </a:blip>
          <a:srcRect/>
          <a:stretch>
            <a:fillRect/>
          </a:stretch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936126" y="1809751"/>
            <a:ext cx="264527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6000" dirty="0" smtClean="0">
                <a:solidFill>
                  <a:srgbClr val="FF0000"/>
                </a:solidFill>
                <a:latin typeface="XM Vahid" pitchFamily="2" charset="-78"/>
                <a:cs typeface="XM Vahid" pitchFamily="2" charset="-78"/>
              </a:rPr>
              <a:t>آیا واقعا</a:t>
            </a:r>
            <a:endParaRPr lang="en-US" sz="6000" dirty="0">
              <a:solidFill>
                <a:srgbClr val="FF0000"/>
              </a:solidFill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66802" y="2647951"/>
            <a:ext cx="38491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XM Vahid" pitchFamily="2" charset="-78"/>
                <a:cs typeface="XM Vahid" pitchFamily="2" charset="-78"/>
              </a:rPr>
              <a:t>به اسلاید نیاز دارید؟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76200" y="1733550"/>
            <a:ext cx="1460656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dirty="0" smtClean="0">
                <a:solidFill>
                  <a:srgbClr val="FFFF00"/>
                </a:solidFill>
                <a:cs typeface="B Titr" pitchFamily="2" charset="-78"/>
              </a:rPr>
              <a:t>10</a:t>
            </a:r>
            <a:endParaRPr lang="en-US" sz="11500" dirty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E:\TEDx2Insta\maxresdefault (2).jpg"/>
          <p:cNvPicPr>
            <a:picLocks noChangeAspect="1" noChangeArrowheads="1"/>
          </p:cNvPicPr>
          <p:nvPr/>
        </p:nvPicPr>
        <p:blipFill>
          <a:blip r:embed="rId3" cstate="print">
            <a:lum bright="-20000" contrast="-40000"/>
          </a:blip>
          <a:srcRect/>
          <a:stretch>
            <a:fillRect/>
          </a:stretch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936126" y="266641"/>
            <a:ext cx="264527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6000" dirty="0" smtClean="0">
                <a:solidFill>
                  <a:srgbClr val="FF0000"/>
                </a:solidFill>
                <a:latin typeface="XM Vahid" pitchFamily="2" charset="-78"/>
                <a:cs typeface="XM Vahid" pitchFamily="2" charset="-78"/>
              </a:rPr>
              <a:t>آیا واقعا</a:t>
            </a:r>
            <a:endParaRPr lang="en-US" sz="6000" dirty="0">
              <a:solidFill>
                <a:srgbClr val="FF0000"/>
              </a:solidFill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66802" y="1104841"/>
            <a:ext cx="38491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XM Vahid" pitchFamily="2" charset="-78"/>
                <a:cs typeface="XM Vahid" pitchFamily="2" charset="-78"/>
              </a:rPr>
              <a:t>به اسلاید نیاز دارید؟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76200" y="190440"/>
            <a:ext cx="1460656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dirty="0" smtClean="0">
                <a:solidFill>
                  <a:srgbClr val="FFFF00"/>
                </a:solidFill>
                <a:cs typeface="B Titr" pitchFamily="2" charset="-78"/>
              </a:rPr>
              <a:t>10</a:t>
            </a:r>
            <a:endParaRPr lang="en-US" sz="11500" dirty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3400" y="1790640"/>
            <a:ext cx="4267200" cy="400110"/>
          </a:xfrm>
          <a:prstGeom prst="rect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sz="2000" dirty="0" smtClean="0">
                <a:solidFill>
                  <a:schemeClr val="bg1"/>
                </a:solidFill>
                <a:cs typeface="B Yekan" pitchFamily="2" charset="-78"/>
              </a:rPr>
              <a:t>اسلایدهای بد یک سخنرانی را نابود می‌کنند.</a:t>
            </a:r>
            <a:endParaRPr lang="en-US" sz="20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3400" y="2247840"/>
            <a:ext cx="4267200" cy="707886"/>
          </a:xfrm>
          <a:prstGeom prst="rect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sz="2000" dirty="0" smtClean="0">
                <a:solidFill>
                  <a:schemeClr val="bg1"/>
                </a:solidFill>
                <a:cs typeface="B Yekan" pitchFamily="2" charset="-78"/>
              </a:rPr>
              <a:t>شما به اسلاید نیازی ندارید، مگر آنکه خلاف آن ثابت شود.</a:t>
            </a:r>
            <a:endParaRPr lang="en-US" sz="20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3400" y="3009840"/>
            <a:ext cx="4267200" cy="400110"/>
          </a:xfrm>
          <a:prstGeom prst="rect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sz="2000" dirty="0" smtClean="0">
                <a:solidFill>
                  <a:schemeClr val="bg1"/>
                </a:solidFill>
                <a:cs typeface="B Yekan" pitchFamily="2" charset="-78"/>
              </a:rPr>
              <a:t>تنها آنچه را که نمی‌توان گفت، نمایش دهید.</a:t>
            </a:r>
            <a:endParaRPr lang="en-US" sz="2000" dirty="0">
              <a:solidFill>
                <a:schemeClr val="bg1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E:\TEDx2Insta\maxresdefault (2).jpg"/>
          <p:cNvPicPr>
            <a:picLocks noChangeAspect="1" noChangeArrowheads="1"/>
          </p:cNvPicPr>
          <p:nvPr/>
        </p:nvPicPr>
        <p:blipFill>
          <a:blip r:embed="rId3" cstate="print">
            <a:lum bright="-20000" contrast="-40000"/>
          </a:blip>
          <a:srcRect/>
          <a:stretch>
            <a:fillRect/>
          </a:stretch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936126" y="264013"/>
            <a:ext cx="264527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6000" dirty="0" smtClean="0">
                <a:solidFill>
                  <a:srgbClr val="FF0000"/>
                </a:solidFill>
                <a:latin typeface="XM Vahid" pitchFamily="2" charset="-78"/>
                <a:cs typeface="XM Vahid" pitchFamily="2" charset="-78"/>
              </a:rPr>
              <a:t>آیا واقعا</a:t>
            </a:r>
            <a:endParaRPr lang="en-US" sz="6000" dirty="0">
              <a:solidFill>
                <a:srgbClr val="FF0000"/>
              </a:solidFill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66802" y="1102213"/>
            <a:ext cx="38491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XM Vahid" pitchFamily="2" charset="-78"/>
                <a:cs typeface="XM Vahid" pitchFamily="2" charset="-78"/>
              </a:rPr>
              <a:t>به اسلاید نیاز دارید؟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3400" y="1788012"/>
            <a:ext cx="4267200" cy="400110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sz="2000" dirty="0" smtClean="0">
                <a:solidFill>
                  <a:srgbClr val="002060"/>
                </a:solidFill>
                <a:cs typeface="B Yekan" pitchFamily="2" charset="-78"/>
              </a:rPr>
              <a:t>تصاویر تمام صفحه بگذارید</a:t>
            </a:r>
            <a:endParaRPr lang="en-US" sz="2000" dirty="0">
              <a:solidFill>
                <a:srgbClr val="002060"/>
              </a:solidFill>
              <a:cs typeface="B Yekan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3400" y="2245212"/>
            <a:ext cx="4267200" cy="707886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sz="2000" dirty="0" smtClean="0">
                <a:solidFill>
                  <a:srgbClr val="002060"/>
                </a:solidFill>
                <a:cs typeface="B Yekan" pitchFamily="2" charset="-78"/>
              </a:rPr>
              <a:t>از نوشته‌های طولانی‌تر از 6 کلمه در یک اسلاید بپرهیزید.</a:t>
            </a:r>
            <a:endParaRPr lang="en-US" sz="2000" dirty="0">
              <a:solidFill>
                <a:srgbClr val="002060"/>
              </a:solidFill>
              <a:cs typeface="B Yekan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33400" y="3009840"/>
            <a:ext cx="4267200" cy="400110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sz="2000" dirty="0" smtClean="0">
                <a:solidFill>
                  <a:srgbClr val="002060"/>
                </a:solidFill>
                <a:cs typeface="B Yekan" pitchFamily="2" charset="-78"/>
              </a:rPr>
              <a:t>از فونت‌های زیبا و درشت استفاده کنید.</a:t>
            </a:r>
            <a:endParaRPr lang="en-US" sz="2000" dirty="0">
              <a:solidFill>
                <a:srgbClr val="002060"/>
              </a:solidFill>
              <a:cs typeface="B Yekan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76200" y="187812"/>
            <a:ext cx="1460656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dirty="0" smtClean="0">
                <a:solidFill>
                  <a:srgbClr val="FFFF00"/>
                </a:solidFill>
                <a:cs typeface="B Titr" pitchFamily="2" charset="-78"/>
              </a:rPr>
              <a:t>10</a:t>
            </a:r>
            <a:endParaRPr lang="en-US" sz="11500" dirty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3400" y="3467040"/>
            <a:ext cx="4267200" cy="707886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sz="2000" dirty="0" smtClean="0">
                <a:solidFill>
                  <a:srgbClr val="002060"/>
                </a:solidFill>
                <a:cs typeface="B Yekan" pitchFamily="2" charset="-78"/>
              </a:rPr>
              <a:t>از تصاویر مرتبط برای جلب توجه استفاده کنید</a:t>
            </a:r>
            <a:endParaRPr lang="en-US" sz="2000" dirty="0">
              <a:solidFill>
                <a:srgbClr val="002060"/>
              </a:solidFill>
              <a:cs typeface="B Yekan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3400" y="4226064"/>
            <a:ext cx="4267200" cy="400110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sz="2000" dirty="0" smtClean="0">
                <a:solidFill>
                  <a:srgbClr val="002060"/>
                </a:solidFill>
                <a:cs typeface="B Yekan" pitchFamily="2" charset="-78"/>
              </a:rPr>
              <a:t>از عبارات برای تاکید استفاده کنید.</a:t>
            </a:r>
            <a:endParaRPr lang="en-US" sz="2000" dirty="0">
              <a:solidFill>
                <a:srgbClr val="002060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:\TEDx2Insta\pic01.jpg"/>
          <p:cNvPicPr>
            <a:picLocks noChangeAspect="1" noChangeArrowheads="1"/>
          </p:cNvPicPr>
          <p:nvPr/>
        </p:nvPicPr>
        <p:blipFill>
          <a:blip r:embed="rId3" cstate="print"/>
          <a:srcRect b="14600"/>
          <a:stretch>
            <a:fillRect/>
          </a:stretch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838202" y="285751"/>
            <a:ext cx="311976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6000" dirty="0" smtClean="0">
                <a:solidFill>
                  <a:srgbClr val="FF0000"/>
                </a:solidFill>
                <a:latin typeface="XM Vahid" pitchFamily="2" charset="-78"/>
                <a:cs typeface="XM Vahid" pitchFamily="2" charset="-78"/>
              </a:rPr>
              <a:t>یک نتیجه</a:t>
            </a:r>
            <a:endParaRPr lang="en-US" sz="6000" dirty="0">
              <a:solidFill>
                <a:srgbClr val="FF0000"/>
              </a:solidFill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2" y="1286530"/>
            <a:ext cx="40334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XM Vahid" pitchFamily="2" charset="-78"/>
                <a:cs typeface="XM Vahid" pitchFamily="2" charset="-78"/>
              </a:rPr>
              <a:t>ساده و به یادماندنی بسازید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46994" y="392490"/>
            <a:ext cx="121379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9600" dirty="0" smtClean="0">
                <a:solidFill>
                  <a:srgbClr val="FFFF00"/>
                </a:solidFill>
                <a:cs typeface="B Titr" pitchFamily="2" charset="-78"/>
              </a:rPr>
              <a:t>11</a:t>
            </a:r>
            <a:endParaRPr lang="en-US" sz="9600" dirty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:\TEDx2Insta\pic01.jpg"/>
          <p:cNvPicPr>
            <a:picLocks noChangeAspect="1" noChangeArrowheads="1"/>
          </p:cNvPicPr>
          <p:nvPr/>
        </p:nvPicPr>
        <p:blipFill>
          <a:blip r:embed="rId3" cstate="print"/>
          <a:srcRect b="14600"/>
          <a:stretch>
            <a:fillRect/>
          </a:stretch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838202" y="285751"/>
            <a:ext cx="311976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6000" dirty="0" smtClean="0">
                <a:solidFill>
                  <a:srgbClr val="FF0000"/>
                </a:solidFill>
                <a:latin typeface="XM Vahid" pitchFamily="2" charset="-78"/>
                <a:cs typeface="XM Vahid" pitchFamily="2" charset="-78"/>
              </a:rPr>
              <a:t>یک نتیجه</a:t>
            </a:r>
            <a:endParaRPr lang="en-US" sz="6000" dirty="0">
              <a:solidFill>
                <a:srgbClr val="FF0000"/>
              </a:solidFill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2" y="1286530"/>
            <a:ext cx="40334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XM Vahid" pitchFamily="2" charset="-78"/>
                <a:cs typeface="XM Vahid" pitchFamily="2" charset="-78"/>
              </a:rPr>
              <a:t>ساده و به یادماندنی بسازید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46994" y="392490"/>
            <a:ext cx="121379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9600" dirty="0" smtClean="0">
                <a:solidFill>
                  <a:srgbClr val="FFFF00"/>
                </a:solidFill>
                <a:cs typeface="B Titr" pitchFamily="2" charset="-78"/>
              </a:rPr>
              <a:t>11</a:t>
            </a:r>
            <a:endParaRPr lang="en-US" sz="9600" dirty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2019241"/>
            <a:ext cx="4267200" cy="1015663"/>
          </a:xfrm>
          <a:prstGeom prst="rect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sz="2000" dirty="0" smtClean="0">
                <a:solidFill>
                  <a:schemeClr val="bg1"/>
                </a:solidFill>
                <a:cs typeface="B Yekan" pitchFamily="2" charset="-78"/>
              </a:rPr>
              <a:t>نتیجه شما پیامی‌ست که دوست دارید شنوندگان از سخنرانی شما به یاد داشته باشند.</a:t>
            </a:r>
            <a:endParaRPr lang="en-US" sz="20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" y="3105150"/>
            <a:ext cx="4267200" cy="400110"/>
          </a:xfrm>
          <a:prstGeom prst="rect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sz="2000" dirty="0" smtClean="0">
                <a:solidFill>
                  <a:schemeClr val="bg1"/>
                </a:solidFill>
                <a:cs typeface="B Yekan" pitchFamily="2" charset="-78"/>
              </a:rPr>
              <a:t>ایده اصلی‌تان را تاکید و تکرار کنید.</a:t>
            </a:r>
            <a:endParaRPr lang="en-US" sz="2000" dirty="0">
              <a:solidFill>
                <a:schemeClr val="bg1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:\TEDx2Insta\pic01.jpg"/>
          <p:cNvPicPr>
            <a:picLocks noChangeAspect="1" noChangeArrowheads="1"/>
          </p:cNvPicPr>
          <p:nvPr/>
        </p:nvPicPr>
        <p:blipFill>
          <a:blip r:embed="rId3" cstate="print">
            <a:lum bright="-10000" contrast="-30000"/>
          </a:blip>
          <a:srcRect b="14600"/>
          <a:stretch>
            <a:fillRect/>
          </a:stretch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838202" y="285751"/>
            <a:ext cx="311976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6000" dirty="0" smtClean="0">
                <a:solidFill>
                  <a:srgbClr val="FF0000"/>
                </a:solidFill>
                <a:latin typeface="XM Vahid" pitchFamily="2" charset="-78"/>
                <a:cs typeface="XM Vahid" pitchFamily="2" charset="-78"/>
              </a:rPr>
              <a:t>یک نتیجه</a:t>
            </a:r>
            <a:endParaRPr lang="en-US" sz="6000" dirty="0">
              <a:solidFill>
                <a:srgbClr val="FF0000"/>
              </a:solidFill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62002" y="1286530"/>
            <a:ext cx="40334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XM Vahid" pitchFamily="2" charset="-78"/>
                <a:cs typeface="XM Vahid" pitchFamily="2" charset="-78"/>
              </a:rPr>
              <a:t>ساده و به یادماندنی بسازید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2019240"/>
            <a:ext cx="4267200" cy="400110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sz="2000" dirty="0" smtClean="0">
                <a:solidFill>
                  <a:schemeClr val="bg1"/>
                </a:solidFill>
                <a:cs typeface="B Yekan" pitchFamily="2" charset="-78"/>
              </a:rPr>
              <a:t>یک جمله به یادماندنی بگویید.</a:t>
            </a:r>
            <a:endParaRPr lang="en-US" sz="20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" y="2495550"/>
            <a:ext cx="4267200" cy="400110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sz="2000" dirty="0" smtClean="0">
                <a:solidFill>
                  <a:schemeClr val="bg1"/>
                </a:solidFill>
                <a:cs typeface="B Yekan" pitchFamily="2" charset="-78"/>
              </a:rPr>
              <a:t>با یک سوال چالش‌برانگیز تمام کنید.</a:t>
            </a:r>
            <a:endParaRPr lang="en-US" sz="20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" y="2952750"/>
            <a:ext cx="4267200" cy="400110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sz="2000" dirty="0" smtClean="0">
                <a:solidFill>
                  <a:schemeClr val="bg1"/>
                </a:solidFill>
                <a:cs typeface="B Yekan" pitchFamily="2" charset="-78"/>
              </a:rPr>
              <a:t>بخواهید از این به بعد  کاری انجام دهند.</a:t>
            </a:r>
            <a:endParaRPr lang="en-US" sz="20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7200" y="3409950"/>
            <a:ext cx="4267200" cy="400110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sz="2000" dirty="0" smtClean="0">
                <a:solidFill>
                  <a:schemeClr val="bg1"/>
                </a:solidFill>
                <a:cs typeface="B Yekan" pitchFamily="2" charset="-78"/>
              </a:rPr>
              <a:t>سکو را با یک «لحظه </a:t>
            </a:r>
            <a:r>
              <a:rPr lang="en-US" sz="2000" dirty="0" smtClean="0">
                <a:solidFill>
                  <a:schemeClr val="bg1"/>
                </a:solidFill>
                <a:cs typeface="B Yekan" pitchFamily="2" charset="-78"/>
              </a:rPr>
              <a:t>wow</a:t>
            </a:r>
            <a:r>
              <a:rPr lang="fa-IR" sz="2000" dirty="0" smtClean="0">
                <a:solidFill>
                  <a:schemeClr val="bg1"/>
                </a:solidFill>
                <a:cs typeface="B Yekan" pitchFamily="2" charset="-78"/>
              </a:rPr>
              <a:t>» ترک کنید</a:t>
            </a:r>
            <a:endParaRPr lang="en-US" sz="20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146994" y="392490"/>
            <a:ext cx="121379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9600" dirty="0" smtClean="0">
                <a:solidFill>
                  <a:srgbClr val="FFFF00"/>
                </a:solidFill>
                <a:cs typeface="B Titr" pitchFamily="2" charset="-78"/>
              </a:rPr>
              <a:t>11</a:t>
            </a:r>
            <a:endParaRPr lang="en-US" sz="9600" dirty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E:\TEDx2Insta\3027606-poster-p-ted-01.jpg"/>
          <p:cNvPicPr>
            <a:picLocks noChangeAspect="1" noChangeArrowheads="1"/>
          </p:cNvPicPr>
          <p:nvPr/>
        </p:nvPicPr>
        <p:blipFill>
          <a:blip r:embed="rId3" cstate="print">
            <a:lum contrast="-20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0" y="2496800"/>
            <a:ext cx="6301554" cy="1508105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XM Vahid" pitchFamily="2" charset="-78"/>
                <a:cs typeface="XM Vahid" pitchFamily="2" charset="-78"/>
              </a:rPr>
              <a:t>نکته بر اساس تجربیات </a:t>
            </a:r>
          </a:p>
          <a:p>
            <a:pPr algn="r" rtl="1"/>
            <a:r>
              <a:rPr lang="fa-IR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XM Vahid" pitchFamily="2" charset="-78"/>
                <a:cs typeface="XM Vahid" pitchFamily="2" charset="-78"/>
              </a:rPr>
              <a:t>سخنرانان موفق </a:t>
            </a:r>
            <a:r>
              <a:rPr lang="fa-IR" sz="4800" dirty="0" smtClean="0">
                <a:solidFill>
                  <a:srgbClr val="C00000"/>
                </a:solidFill>
                <a:latin typeface="XM Vahid" pitchFamily="2" charset="-78"/>
                <a:cs typeface="XM Vahid" pitchFamily="2" charset="-78"/>
              </a:rPr>
              <a:t>تد(اکس)</a:t>
            </a:r>
            <a:endParaRPr lang="en-US" sz="4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C000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15000" y="501224"/>
            <a:ext cx="3262432" cy="45089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28700" dirty="0" smtClean="0">
                <a:solidFill>
                  <a:srgbClr val="FFFF00"/>
                </a:solidFill>
                <a:cs typeface="B Titr" pitchFamily="2" charset="-78"/>
              </a:rPr>
              <a:t>11</a:t>
            </a:r>
            <a:endParaRPr lang="en-US" sz="28700" dirty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:\TEDx2Insta\3027606-poster-p-ted-01.jpg"/>
          <p:cNvPicPr>
            <a:picLocks noChangeAspect="1" noChangeArrowheads="1"/>
          </p:cNvPicPr>
          <p:nvPr/>
        </p:nvPicPr>
        <p:blipFill>
          <a:blip r:embed="rId3" cstate="print">
            <a:lum contrast="-20000"/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285750"/>
            <a:ext cx="9144000" cy="707886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solidFill>
                  <a:srgbClr val="FFFF00"/>
                </a:solidFill>
                <a:cs typeface="B Titr" pitchFamily="2" charset="-78"/>
              </a:rPr>
              <a:t>11 نکته برای یک سخنرانی موفق در </a:t>
            </a:r>
            <a:r>
              <a:rPr lang="fa-IR" sz="4000" dirty="0" smtClean="0">
                <a:solidFill>
                  <a:srgbClr val="C00000"/>
                </a:solidFill>
                <a:cs typeface="B Titr" pitchFamily="2" charset="-78"/>
              </a:rPr>
              <a:t>تد(اکس)</a:t>
            </a:r>
            <a:endParaRPr lang="en-US" sz="4000" dirty="0">
              <a:solidFill>
                <a:srgbClr val="C00000"/>
              </a:solidFill>
              <a:cs typeface="B Titr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58200" y="1306652"/>
            <a:ext cx="519694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40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</a:p>
          <a:p>
            <a:r>
              <a:rPr lang="fa-IR" sz="4000" dirty="0" smtClean="0">
                <a:solidFill>
                  <a:srgbClr val="FFFF00"/>
                </a:solidFill>
                <a:cs typeface="B Titr" pitchFamily="2" charset="-78"/>
              </a:rPr>
              <a:t>2</a:t>
            </a:r>
          </a:p>
          <a:p>
            <a:r>
              <a:rPr lang="fa-IR" sz="4000" dirty="0" smtClean="0">
                <a:solidFill>
                  <a:srgbClr val="FFFF00"/>
                </a:solidFill>
                <a:cs typeface="B Titr" pitchFamily="2" charset="-78"/>
              </a:rPr>
              <a:t>3</a:t>
            </a:r>
          </a:p>
          <a:p>
            <a:r>
              <a:rPr lang="fa-IR" sz="4000" dirty="0" smtClean="0">
                <a:solidFill>
                  <a:srgbClr val="FFFF00"/>
                </a:solidFill>
                <a:cs typeface="B Titr" pitchFamily="2" charset="-78"/>
              </a:rPr>
              <a:t>4</a:t>
            </a:r>
          </a:p>
          <a:p>
            <a:r>
              <a:rPr lang="fa-IR" sz="4000" dirty="0" smtClean="0">
                <a:solidFill>
                  <a:srgbClr val="FFFF00"/>
                </a:solidFill>
                <a:cs typeface="B Titr" pitchFamily="2" charset="-78"/>
              </a:rPr>
              <a:t>5</a:t>
            </a:r>
            <a:endParaRPr lang="en-US" sz="4000" dirty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943302" y="1276350"/>
            <a:ext cx="628698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4000" dirty="0" smtClean="0">
                <a:solidFill>
                  <a:srgbClr val="FFFF00"/>
                </a:solidFill>
                <a:cs typeface="B Titr" pitchFamily="2" charset="-78"/>
              </a:rPr>
              <a:t>6</a:t>
            </a:r>
          </a:p>
          <a:p>
            <a:r>
              <a:rPr lang="fa-IR" sz="4000" dirty="0" smtClean="0">
                <a:solidFill>
                  <a:srgbClr val="FFFF00"/>
                </a:solidFill>
                <a:cs typeface="B Titr" pitchFamily="2" charset="-78"/>
              </a:rPr>
              <a:t>7</a:t>
            </a:r>
          </a:p>
          <a:p>
            <a:r>
              <a:rPr lang="fa-IR" sz="4000" dirty="0" smtClean="0">
                <a:solidFill>
                  <a:srgbClr val="FFFF00"/>
                </a:solidFill>
                <a:cs typeface="B Titr" pitchFamily="2" charset="-78"/>
              </a:rPr>
              <a:t>8</a:t>
            </a:r>
          </a:p>
          <a:p>
            <a:r>
              <a:rPr lang="fa-IR" sz="4000" dirty="0" smtClean="0">
                <a:solidFill>
                  <a:srgbClr val="FFFF00"/>
                </a:solidFill>
                <a:cs typeface="B Titr" pitchFamily="2" charset="-78"/>
              </a:rPr>
              <a:t>9</a:t>
            </a:r>
          </a:p>
          <a:p>
            <a:r>
              <a:rPr lang="fa-IR" sz="4000" dirty="0" smtClean="0">
                <a:solidFill>
                  <a:srgbClr val="FFFF00"/>
                </a:solidFill>
                <a:cs typeface="B Titr" pitchFamily="2" charset="-78"/>
              </a:rPr>
              <a:t>10</a:t>
            </a:r>
          </a:p>
          <a:p>
            <a:r>
              <a:rPr lang="fa-IR" sz="4000" dirty="0" smtClean="0">
                <a:solidFill>
                  <a:srgbClr val="FFFF00"/>
                </a:solidFill>
                <a:cs typeface="B Titr" pitchFamily="2" charset="-78"/>
              </a:rPr>
              <a:t>11</a:t>
            </a:r>
          </a:p>
        </p:txBody>
      </p:sp>
      <p:sp>
        <p:nvSpPr>
          <p:cNvPr id="8" name="Rectangle 7"/>
          <p:cNvSpPr/>
          <p:nvPr/>
        </p:nvSpPr>
        <p:spPr>
          <a:xfrm>
            <a:off x="4876801" y="1440418"/>
            <a:ext cx="3505200" cy="369332"/>
          </a:xfrm>
          <a:prstGeom prst="rect">
            <a:avLst/>
          </a:prstGeom>
          <a:solidFill>
            <a:srgbClr val="FFFF00">
              <a:alpha val="69804"/>
            </a:srgbClr>
          </a:solidFill>
        </p:spPr>
        <p:txBody>
          <a:bodyPr wrap="square">
            <a:spAutoFit/>
          </a:bodyPr>
          <a:lstStyle/>
          <a:p>
            <a:pPr algn="r" rtl="1"/>
            <a:r>
              <a:rPr lang="fa-IR" dirty="0" smtClean="0">
                <a:solidFill>
                  <a:srgbClr val="002060"/>
                </a:solidFill>
                <a:cs typeface="B Yekan" pitchFamily="2" charset="-78"/>
              </a:rPr>
              <a:t>مغز ایده‌تان را بیابید</a:t>
            </a:r>
          </a:p>
        </p:txBody>
      </p:sp>
      <p:sp>
        <p:nvSpPr>
          <p:cNvPr id="9" name="Rectangle 8"/>
          <p:cNvSpPr/>
          <p:nvPr/>
        </p:nvSpPr>
        <p:spPr>
          <a:xfrm>
            <a:off x="4876800" y="1973818"/>
            <a:ext cx="3505200" cy="369332"/>
          </a:xfrm>
          <a:prstGeom prst="rect">
            <a:avLst/>
          </a:prstGeom>
          <a:solidFill>
            <a:srgbClr val="FFFF00">
              <a:alpha val="69804"/>
            </a:srgbClr>
          </a:solidFill>
        </p:spPr>
        <p:txBody>
          <a:bodyPr wrap="square">
            <a:spAutoFit/>
          </a:bodyPr>
          <a:lstStyle/>
          <a:p>
            <a:pPr algn="r" rtl="1"/>
            <a:r>
              <a:rPr lang="fa-IR" dirty="0" smtClean="0">
                <a:solidFill>
                  <a:srgbClr val="002060"/>
                </a:solidFill>
                <a:cs typeface="B Yekan" pitchFamily="2" charset="-78"/>
              </a:rPr>
              <a:t>عنوان هنرمندانه‌ای طراحی کنید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76800" y="2583418"/>
            <a:ext cx="3505200" cy="369332"/>
          </a:xfrm>
          <a:prstGeom prst="rect">
            <a:avLst/>
          </a:prstGeom>
          <a:solidFill>
            <a:srgbClr val="FFFF00">
              <a:alpha val="69804"/>
            </a:srgbClr>
          </a:solidFill>
        </p:spPr>
        <p:txBody>
          <a:bodyPr wrap="square">
            <a:spAutoFit/>
          </a:bodyPr>
          <a:lstStyle/>
          <a:p>
            <a:pPr algn="r" rtl="1"/>
            <a:r>
              <a:rPr lang="fa-IR" dirty="0" smtClean="0">
                <a:solidFill>
                  <a:srgbClr val="002060"/>
                </a:solidFill>
                <a:cs typeface="B Yekan" pitchFamily="2" charset="-78"/>
              </a:rPr>
              <a:t>غیرمنتظره آغاز کنید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876800" y="3193018"/>
            <a:ext cx="3505200" cy="369332"/>
          </a:xfrm>
          <a:prstGeom prst="rect">
            <a:avLst/>
          </a:prstGeom>
          <a:solidFill>
            <a:srgbClr val="FFFF00">
              <a:alpha val="69804"/>
            </a:srgbClr>
          </a:solidFill>
        </p:spPr>
        <p:txBody>
          <a:bodyPr wrap="square">
            <a:spAutoFit/>
          </a:bodyPr>
          <a:lstStyle/>
          <a:p>
            <a:pPr algn="r" rtl="1"/>
            <a:r>
              <a:rPr lang="fa-IR" dirty="0" smtClean="0">
                <a:solidFill>
                  <a:srgbClr val="002060"/>
                </a:solidFill>
                <a:cs typeface="B Yekan" pitchFamily="2" charset="-78"/>
              </a:rPr>
              <a:t>داستان روایت کنید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76800" y="3802618"/>
            <a:ext cx="3505200" cy="369332"/>
          </a:xfrm>
          <a:prstGeom prst="rect">
            <a:avLst/>
          </a:prstGeom>
          <a:solidFill>
            <a:srgbClr val="FFFF00">
              <a:alpha val="69804"/>
            </a:srgbClr>
          </a:solidFill>
        </p:spPr>
        <p:txBody>
          <a:bodyPr wrap="square">
            <a:spAutoFit/>
          </a:bodyPr>
          <a:lstStyle/>
          <a:p>
            <a:pPr algn="r" rtl="1"/>
            <a:r>
              <a:rPr lang="fa-IR" dirty="0" smtClean="0">
                <a:solidFill>
                  <a:srgbClr val="002060"/>
                </a:solidFill>
                <a:cs typeface="B Yekan" pitchFamily="2" charset="-78"/>
              </a:rPr>
              <a:t>یک لحظه شگفتی بسازید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57200" y="1352550"/>
            <a:ext cx="3505200" cy="369332"/>
          </a:xfrm>
          <a:prstGeom prst="rect">
            <a:avLst/>
          </a:prstGeom>
          <a:solidFill>
            <a:srgbClr val="FFFF00">
              <a:alpha val="69804"/>
            </a:srgbClr>
          </a:solidFill>
        </p:spPr>
        <p:txBody>
          <a:bodyPr wrap="square">
            <a:spAutoFit/>
          </a:bodyPr>
          <a:lstStyle/>
          <a:p>
            <a:pPr algn="r" rtl="1"/>
            <a:r>
              <a:rPr lang="fa-IR" dirty="0" smtClean="0">
                <a:solidFill>
                  <a:srgbClr val="002060"/>
                </a:solidFill>
                <a:cs typeface="B Yekan" pitchFamily="2" charset="-78"/>
              </a:rPr>
              <a:t>تحمیل نکنید به اشتراک بگذارید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57200" y="1962150"/>
            <a:ext cx="3505200" cy="369332"/>
          </a:xfrm>
          <a:prstGeom prst="rect">
            <a:avLst/>
          </a:prstGeom>
          <a:solidFill>
            <a:srgbClr val="FFFF00">
              <a:alpha val="69804"/>
            </a:srgbClr>
          </a:solidFill>
        </p:spPr>
        <p:txBody>
          <a:bodyPr wrap="square">
            <a:spAutoFit/>
          </a:bodyPr>
          <a:lstStyle/>
          <a:p>
            <a:pPr algn="r" rtl="1"/>
            <a:r>
              <a:rPr lang="fa-IR" dirty="0" smtClean="0">
                <a:solidFill>
                  <a:srgbClr val="002060"/>
                </a:solidFill>
                <a:cs typeface="B Yekan" pitchFamily="2" charset="-78"/>
              </a:rPr>
              <a:t>حاشیه نروید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57200" y="2571750"/>
            <a:ext cx="3505200" cy="369332"/>
          </a:xfrm>
          <a:prstGeom prst="rect">
            <a:avLst/>
          </a:prstGeom>
          <a:solidFill>
            <a:srgbClr val="FFFF00">
              <a:alpha val="69804"/>
            </a:srgbClr>
          </a:solidFill>
        </p:spPr>
        <p:txBody>
          <a:bodyPr wrap="square">
            <a:spAutoFit/>
          </a:bodyPr>
          <a:lstStyle/>
          <a:p>
            <a:pPr algn="r" rtl="1"/>
            <a:r>
              <a:rPr lang="fa-IR" dirty="0" smtClean="0">
                <a:solidFill>
                  <a:srgbClr val="002060"/>
                </a:solidFill>
                <a:cs typeface="B Yekan" pitchFamily="2" charset="-78"/>
              </a:rPr>
              <a:t>هم منطقی و هم احساسی باشید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57200" y="3181350"/>
            <a:ext cx="3505200" cy="369332"/>
          </a:xfrm>
          <a:prstGeom prst="rect">
            <a:avLst/>
          </a:prstGeom>
          <a:solidFill>
            <a:srgbClr val="FFFF00">
              <a:alpha val="69804"/>
            </a:srgbClr>
          </a:solidFill>
        </p:spPr>
        <p:txBody>
          <a:bodyPr wrap="square">
            <a:spAutoFit/>
          </a:bodyPr>
          <a:lstStyle/>
          <a:p>
            <a:pPr algn="r" rtl="1"/>
            <a:r>
              <a:rPr lang="fa-IR" dirty="0" smtClean="0">
                <a:solidFill>
                  <a:srgbClr val="002060"/>
                </a:solidFill>
                <a:cs typeface="B Yekan" pitchFamily="2" charset="-78"/>
              </a:rPr>
              <a:t>ملموس باشید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57200" y="3790950"/>
            <a:ext cx="3505200" cy="369332"/>
          </a:xfrm>
          <a:prstGeom prst="rect">
            <a:avLst/>
          </a:prstGeom>
          <a:solidFill>
            <a:srgbClr val="FFFF00">
              <a:alpha val="69804"/>
            </a:srgbClr>
          </a:solidFill>
        </p:spPr>
        <p:txBody>
          <a:bodyPr wrap="square">
            <a:spAutoFit/>
          </a:bodyPr>
          <a:lstStyle/>
          <a:p>
            <a:pPr algn="r" rtl="1"/>
            <a:r>
              <a:rPr lang="fa-IR" dirty="0" smtClean="0">
                <a:solidFill>
                  <a:srgbClr val="002060"/>
                </a:solidFill>
                <a:cs typeface="B Yekan" pitchFamily="2" charset="-78"/>
              </a:rPr>
              <a:t>آیا واقعا به اسلاید نیاز دارید؟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7200" y="4412218"/>
            <a:ext cx="3505200" cy="369332"/>
          </a:xfrm>
          <a:prstGeom prst="rect">
            <a:avLst/>
          </a:prstGeom>
          <a:solidFill>
            <a:srgbClr val="FFFF00">
              <a:alpha val="69804"/>
            </a:srgbClr>
          </a:solidFill>
        </p:spPr>
        <p:txBody>
          <a:bodyPr wrap="square">
            <a:spAutoFit/>
          </a:bodyPr>
          <a:lstStyle/>
          <a:p>
            <a:pPr algn="r" rtl="1"/>
            <a:r>
              <a:rPr lang="fa-IR" dirty="0" smtClean="0">
                <a:solidFill>
                  <a:srgbClr val="002060"/>
                </a:solidFill>
                <a:cs typeface="B Yekan" pitchFamily="2" charset="-78"/>
              </a:rPr>
              <a:t>یک نتیجه به یادماندنی بسازید</a:t>
            </a:r>
            <a:endParaRPr lang="en-US" dirty="0" smtClean="0">
              <a:solidFill>
                <a:srgbClr val="002060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E:\TEDx2Insta\social-network.jpg"/>
          <p:cNvPicPr>
            <a:picLocks noChangeAspect="1" noChangeArrowheads="1"/>
          </p:cNvPicPr>
          <p:nvPr/>
        </p:nvPicPr>
        <p:blipFill>
          <a:blip r:embed="rId2" cstate="print"/>
          <a:srcRect b="25000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76200" y="2724151"/>
            <a:ext cx="43939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www.</a:t>
            </a:r>
            <a:r>
              <a:rPr lang="en-US" sz="24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tedx</a:t>
            </a:r>
            <a:r>
              <a:rPr lang="en-US" sz="24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naghshejahan.com</a:t>
            </a:r>
            <a:endParaRPr lang="fa-IR" sz="2400" b="1" dirty="0" smtClean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4" descr="E:\web development\theme\graphics\flat_social_icons\flat_social_icons\Flat_Social_Style_01\PNG\128\02_faceboo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8538" y="2516058"/>
            <a:ext cx="304800" cy="304800"/>
          </a:xfrm>
          <a:prstGeom prst="rect">
            <a:avLst/>
          </a:prstGeom>
          <a:noFill/>
        </p:spPr>
      </p:pic>
      <p:pic>
        <p:nvPicPr>
          <p:cNvPr id="7" name="Picture 3" descr="E:\web development\theme\graphics\flat_social_icons\flat_social_icons\Flat_Social_Style_01\PNG\128\01_twitt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8538" y="2871392"/>
            <a:ext cx="304800" cy="304800"/>
          </a:xfrm>
          <a:prstGeom prst="rect">
            <a:avLst/>
          </a:prstGeom>
          <a:noFill/>
        </p:spPr>
      </p:pic>
      <p:pic>
        <p:nvPicPr>
          <p:cNvPr id="8" name="Picture 6" descr="E:\web development\theme\graphics\flat_social_icons\flat_social_icons\Flat_Social_Style_01\PNG\128\10_instagram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18538" y="3204686"/>
            <a:ext cx="304800" cy="304800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4722276" y="2472586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  <a:hlinkClick r:id="rId6"/>
              </a:rPr>
              <a:t>tedxnaghshejahan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723340" y="2853586"/>
            <a:ext cx="2082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  <a:hlinkClick r:id="rId7"/>
              </a:rPr>
              <a:t>tedxnaghshjahan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723338" y="3193018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  <a:hlinkClick r:id="rId8"/>
              </a:rPr>
              <a:t>tedxnaghshejahan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9754" t="15094" r="6647" b="4790"/>
          <a:stretch>
            <a:fillRect/>
          </a:stretch>
        </p:blipFill>
        <p:spPr bwMode="auto">
          <a:xfrm>
            <a:off x="0" y="0"/>
            <a:ext cx="91440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628650"/>
          </a:xfrm>
          <a:prstGeom prst="rect">
            <a:avLst/>
          </a:prstGeom>
          <a:solidFill>
            <a:srgbClr val="FF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75769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blog.mnasseri.ir</a:t>
            </a:r>
            <a:r>
              <a:rPr lang="en-US" sz="3200" b="1" dirty="0" smtClean="0"/>
              <a:t>		</a:t>
            </a:r>
            <a:r>
              <a:rPr lang="en-US" sz="3200" b="1" dirty="0" smtClean="0">
                <a:solidFill>
                  <a:srgbClr val="0070C0"/>
                </a:solidFill>
              </a:rPr>
              <a:t>about.me/</a:t>
            </a:r>
            <a:r>
              <a:rPr lang="en-US" sz="3200" b="1" dirty="0" smtClean="0">
                <a:solidFill>
                  <a:schemeClr val="bg1"/>
                </a:solidFill>
              </a:rPr>
              <a:t>mahdi.nasseri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199320"/>
            <a:ext cx="5638800" cy="954107"/>
          </a:xfrm>
          <a:prstGeom prst="rect">
            <a:avLst/>
          </a:prstGeom>
          <a:solidFill>
            <a:srgbClr val="FFFF00">
              <a:alpha val="50196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rgbClr val="002060"/>
                </a:solidFill>
                <a:latin typeface="XM Vahid" pitchFamily="2" charset="-78"/>
                <a:cs typeface="XM Vahid" pitchFamily="2" charset="-78"/>
              </a:rPr>
              <a:t>دانلود اسلایدها</a:t>
            </a:r>
            <a:endParaRPr lang="en-US" sz="2800" dirty="0" smtClean="0">
              <a:solidFill>
                <a:srgbClr val="002060"/>
              </a:solidFill>
              <a:latin typeface="XM Vahid" pitchFamily="2" charset="-78"/>
              <a:cs typeface="XM Vahid" pitchFamily="2" charset="-78"/>
            </a:endParaRPr>
          </a:p>
          <a:p>
            <a:pPr algn="ctr" rtl="1"/>
            <a:r>
              <a:rPr lang="en-US" sz="2800" dirty="0" smtClean="0">
                <a:solidFill>
                  <a:srgbClr val="002060"/>
                </a:solidFill>
                <a:latin typeface="XM Vahid" pitchFamily="2" charset="-78"/>
                <a:cs typeface="XM Vahid" pitchFamily="2" charset="-78"/>
                <a:hlinkClick r:id="rId4" action="ppaction://hlinkfile"/>
              </a:rPr>
              <a:t>slideshare.net/</a:t>
            </a:r>
            <a:r>
              <a:rPr lang="en-US" sz="2800" dirty="0" smtClean="0">
                <a:latin typeface="XM Vahid" pitchFamily="2" charset="-78"/>
                <a:cs typeface="XM Vahid" pitchFamily="2" charset="-78"/>
                <a:hlinkClick r:id="rId4" action="ppaction://hlinkfile"/>
              </a:rPr>
              <a:t>mahdinasseri</a:t>
            </a:r>
            <a:endParaRPr lang="en-US" sz="2800" dirty="0">
              <a:latin typeface="XM Vahid" pitchFamily="2" charset="-78"/>
              <a:cs typeface="XM Vahid" pitchFamily="2" charset="-78"/>
            </a:endParaRPr>
          </a:p>
        </p:txBody>
      </p:sp>
      <p:pic>
        <p:nvPicPr>
          <p:cNvPr id="1027" name="Picture 3" descr="D:\dropbox\Dropbox\work\my 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1123950"/>
            <a:ext cx="1735594" cy="1447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TEDx2Insta\best-global-peti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6051" y="1"/>
            <a:ext cx="7707951" cy="51435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371602" y="3333750"/>
            <a:ext cx="327685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0000"/>
                </a:solidFill>
                <a:latin typeface="XM Vahid" pitchFamily="2" charset="-78"/>
                <a:cs typeface="XM Vahid" pitchFamily="2" charset="-78"/>
              </a:rPr>
              <a:t>مغز ایده‌تان</a:t>
            </a:r>
            <a:endParaRPr lang="en-US" sz="5400" dirty="0">
              <a:solidFill>
                <a:srgbClr val="FF0000"/>
              </a:solidFill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47802" y="4095750"/>
            <a:ext cx="19559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000" dirty="0" smtClean="0">
                <a:latin typeface="XM Vahid" pitchFamily="2" charset="-78"/>
                <a:cs typeface="XM Vahid" pitchFamily="2" charset="-78"/>
              </a:rPr>
              <a:t> را بیابید</a:t>
            </a:r>
            <a:endParaRPr lang="en-US" sz="4000" dirty="0"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98379" y="3224302"/>
            <a:ext cx="80182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11500" dirty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TEDx2Insta\best-global-peti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6051" y="1"/>
            <a:ext cx="7707951" cy="51435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371602" y="3333750"/>
            <a:ext cx="327685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0000"/>
                </a:solidFill>
                <a:latin typeface="XM Vahid" pitchFamily="2" charset="-78"/>
                <a:cs typeface="XM Vahid" pitchFamily="2" charset="-78"/>
              </a:rPr>
              <a:t>مغز ایده‌تان</a:t>
            </a:r>
            <a:endParaRPr lang="en-US" sz="5400" dirty="0">
              <a:solidFill>
                <a:srgbClr val="FF0000"/>
              </a:solidFill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47802" y="4095750"/>
            <a:ext cx="19559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000" dirty="0" smtClean="0">
                <a:latin typeface="XM Vahid" pitchFamily="2" charset="-78"/>
                <a:cs typeface="XM Vahid" pitchFamily="2" charset="-78"/>
              </a:rPr>
              <a:t> را بیابید</a:t>
            </a:r>
            <a:endParaRPr lang="en-US" sz="4000" dirty="0"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98379" y="3224302"/>
            <a:ext cx="80182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11500" dirty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066800" y="2719686"/>
            <a:ext cx="3428999" cy="461665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a-IR" sz="2400" dirty="0" smtClean="0">
                <a:cs typeface="B Yekan" pitchFamily="2" charset="-78"/>
              </a:rPr>
              <a:t>یک و فقط یک پیام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066803" y="2211533"/>
            <a:ext cx="3428999" cy="461665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sz="2000" dirty="0" smtClean="0">
                <a:cs typeface="B Yekan" pitchFamily="2" charset="-78"/>
              </a:rPr>
              <a:t>قابل بیان در کمتر از 10 کلمه</a:t>
            </a:r>
            <a:r>
              <a:rPr lang="fa-IR" sz="2400" dirty="0" smtClean="0">
                <a:cs typeface="B Yekan" pitchFamily="2" charset="-78"/>
              </a:rPr>
              <a:t> </a:t>
            </a:r>
            <a:endParaRPr lang="en-US" sz="2000" dirty="0">
              <a:cs typeface="B Yekan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66800" y="1698915"/>
            <a:ext cx="3428999" cy="461665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sz="2000" dirty="0" smtClean="0">
                <a:cs typeface="B Yekan" pitchFamily="2" charset="-78"/>
              </a:rPr>
              <a:t>به یادماندنی، قابل تکرار و ساده</a:t>
            </a:r>
            <a:r>
              <a:rPr lang="fa-IR" sz="2400" dirty="0" smtClean="0">
                <a:cs typeface="B Yekan" pitchFamily="2" charset="-78"/>
              </a:rPr>
              <a:t> </a:t>
            </a:r>
            <a:endParaRPr lang="en-US" sz="2000" dirty="0">
              <a:cs typeface="B Yekan" pitchFamily="2" charset="-78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TEDx2Insta\Chris_Anderson_2007.jpg"/>
          <p:cNvPicPr>
            <a:picLocks noChangeAspect="1" noChangeArrowheads="1"/>
          </p:cNvPicPr>
          <p:nvPr/>
        </p:nvPicPr>
        <p:blipFill>
          <a:blip r:embed="rId2" cstate="print">
            <a:lum bright="-30000" contrast="-30000"/>
          </a:blip>
          <a:srcRect t="3611" b="21386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533402" y="1726110"/>
            <a:ext cx="428194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400" dirty="0" smtClean="0">
                <a:solidFill>
                  <a:srgbClr val="FF0000"/>
                </a:solidFill>
                <a:latin typeface="XM Vahid" pitchFamily="2" charset="-78"/>
                <a:cs typeface="XM Vahid" pitchFamily="2" charset="-78"/>
              </a:rPr>
              <a:t>عنوان هنرمندانه‌ای</a:t>
            </a:r>
            <a:endParaRPr lang="en-US" sz="4400" dirty="0">
              <a:solidFill>
                <a:srgbClr val="FF0000"/>
              </a:solidFill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3400" y="2343151"/>
            <a:ext cx="22012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XM Vahid" pitchFamily="2" charset="-78"/>
                <a:cs typeface="XM Vahid" pitchFamily="2" charset="-78"/>
              </a:rPr>
              <a:t>طراحی کنید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0109" y="1611690"/>
            <a:ext cx="84830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9600" dirty="0" smtClean="0">
                <a:solidFill>
                  <a:srgbClr val="FFFF00"/>
                </a:solidFill>
                <a:cs typeface="B Titr" pitchFamily="2" charset="-78"/>
              </a:rPr>
              <a:t>2</a:t>
            </a:r>
            <a:endParaRPr lang="en-US" sz="9600" dirty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TEDx2Insta\Chris_Anderson_2007.jpg"/>
          <p:cNvPicPr>
            <a:picLocks noChangeAspect="1" noChangeArrowheads="1"/>
          </p:cNvPicPr>
          <p:nvPr/>
        </p:nvPicPr>
        <p:blipFill>
          <a:blip r:embed="rId2" cstate="print">
            <a:lum bright="-30000" contrast="-30000"/>
          </a:blip>
          <a:srcRect t="3611" b="21386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533402" y="1726110"/>
            <a:ext cx="428194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400" dirty="0" smtClean="0">
                <a:solidFill>
                  <a:srgbClr val="FF0000"/>
                </a:solidFill>
                <a:latin typeface="XM Vahid" pitchFamily="2" charset="-78"/>
                <a:cs typeface="XM Vahid" pitchFamily="2" charset="-78"/>
              </a:rPr>
              <a:t>عنوان هنرمندانه‌ای</a:t>
            </a:r>
            <a:endParaRPr lang="en-US" sz="4400" dirty="0">
              <a:solidFill>
                <a:srgbClr val="FF0000"/>
              </a:solidFill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3400" y="2343151"/>
            <a:ext cx="22012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XM Vahid" pitchFamily="2" charset="-78"/>
                <a:cs typeface="XM Vahid" pitchFamily="2" charset="-78"/>
              </a:rPr>
              <a:t>طراحی کنید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0109" y="1611690"/>
            <a:ext cx="84830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9600" dirty="0" smtClean="0">
                <a:solidFill>
                  <a:srgbClr val="FFFF00"/>
                </a:solidFill>
                <a:cs typeface="B Titr" pitchFamily="2" charset="-78"/>
              </a:rPr>
              <a:t>2</a:t>
            </a:r>
            <a:endParaRPr lang="en-US" sz="9600" dirty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2" y="3105150"/>
            <a:ext cx="3428999" cy="707886"/>
          </a:xfrm>
          <a:prstGeom prst="rect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sz="2000" dirty="0" smtClean="0">
                <a:solidFill>
                  <a:schemeClr val="bg1"/>
                </a:solidFill>
                <a:cs typeface="B Yekan" pitchFamily="2" charset="-78"/>
              </a:rPr>
              <a:t>عنوان سخنرانی شما، شیرازه ایده  شماست.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03" y="3867150"/>
            <a:ext cx="3428999" cy="707886"/>
          </a:xfrm>
          <a:prstGeom prst="rect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sz="2000" dirty="0" smtClean="0">
                <a:solidFill>
                  <a:schemeClr val="bg1"/>
                </a:solidFill>
                <a:cs typeface="B Yekan" pitchFamily="2" charset="-78"/>
              </a:rPr>
              <a:t>شنونده بیش از هر چیزی آن را به خاطر خواهد سپرد.</a:t>
            </a:r>
            <a:endParaRPr lang="en-US" sz="2000" dirty="0">
              <a:solidFill>
                <a:schemeClr val="bg1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TEDx2Insta\Chris_Anderson_2007.jpg"/>
          <p:cNvPicPr>
            <a:picLocks noChangeAspect="1" noChangeArrowheads="1"/>
          </p:cNvPicPr>
          <p:nvPr/>
        </p:nvPicPr>
        <p:blipFill>
          <a:blip r:embed="rId2" cstate="print">
            <a:lum bright="-40000" contrast="-30000"/>
          </a:blip>
          <a:srcRect t="3611" b="21386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533402" y="1726110"/>
            <a:ext cx="428194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400" dirty="0" smtClean="0">
                <a:solidFill>
                  <a:srgbClr val="FF0000"/>
                </a:solidFill>
                <a:latin typeface="XM Vahid" pitchFamily="2" charset="-78"/>
                <a:cs typeface="XM Vahid" pitchFamily="2" charset="-78"/>
              </a:rPr>
              <a:t>عنوان هنرمندانه‌ای</a:t>
            </a:r>
            <a:endParaRPr lang="en-US" sz="4400" dirty="0">
              <a:solidFill>
                <a:srgbClr val="FF0000"/>
              </a:solidFill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3400" y="2343151"/>
            <a:ext cx="22012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XM Vahid" pitchFamily="2" charset="-78"/>
                <a:cs typeface="XM Vahid" pitchFamily="2" charset="-78"/>
              </a:rPr>
              <a:t>طراحی کنید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0109" y="1611690"/>
            <a:ext cx="84830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9600" dirty="0" smtClean="0">
                <a:solidFill>
                  <a:srgbClr val="FFFF00"/>
                </a:solidFill>
                <a:cs typeface="B Titr" pitchFamily="2" charset="-78"/>
              </a:rPr>
              <a:t>2</a:t>
            </a:r>
            <a:endParaRPr lang="en-US" sz="9600" dirty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2" y="4125921"/>
            <a:ext cx="3428999" cy="707886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fa-IR" sz="2000" dirty="0" smtClean="0">
                <a:solidFill>
                  <a:schemeClr val="bg1"/>
                </a:solidFill>
                <a:cs typeface="B Yekan" pitchFamily="2" charset="-78"/>
              </a:rPr>
              <a:t>عنوان‌های کلیشه‌ای را فراموش کنید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3" y="3617768"/>
            <a:ext cx="3428999" cy="400110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sz="2000" dirty="0" smtClean="0">
                <a:solidFill>
                  <a:schemeClr val="bg1"/>
                </a:solidFill>
                <a:cs typeface="B Yekan" pitchFamily="2" charset="-78"/>
              </a:rPr>
              <a:t>متناسب با مغز ایده‌تان باشد</a:t>
            </a:r>
            <a:endParaRPr lang="en-US" sz="20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2" y="3105150"/>
            <a:ext cx="3428999" cy="400110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sz="2000" dirty="0" smtClean="0">
                <a:solidFill>
                  <a:schemeClr val="bg1"/>
                </a:solidFill>
                <a:cs typeface="B Yekan" pitchFamily="2" charset="-78"/>
              </a:rPr>
              <a:t>حس تعلیق ایجاد کنید</a:t>
            </a:r>
            <a:endParaRPr lang="en-US" sz="2000" dirty="0">
              <a:solidFill>
                <a:schemeClr val="bg1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946</Words>
  <Application>Microsoft Office PowerPoint</Application>
  <PresentationFormat>On-screen Show (16:9)</PresentationFormat>
  <Paragraphs>261</Paragraphs>
  <Slides>42</Slides>
  <Notes>34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</vt:vector>
  </TitlesOfParts>
  <Company>NPSoft.ir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mahdi</dc:creator>
  <cp:lastModifiedBy>mahdi</cp:lastModifiedBy>
  <cp:revision>23</cp:revision>
  <dcterms:created xsi:type="dcterms:W3CDTF">2015-01-11T11:56:24Z</dcterms:created>
  <dcterms:modified xsi:type="dcterms:W3CDTF">2015-01-25T08:45:29Z</dcterms:modified>
</cp:coreProperties>
</file>